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1" r:id="rId7"/>
    <p:sldId id="263" r:id="rId8"/>
    <p:sldId id="267" r:id="rId9"/>
    <p:sldId id="264" r:id="rId10"/>
    <p:sldId id="268" r:id="rId11"/>
    <p:sldId id="269" r:id="rId12"/>
    <p:sldId id="265" r:id="rId13"/>
  </p:sldIdLst>
  <p:sldSz cx="9901238" cy="7380288"/>
  <p:notesSz cx="6858000" cy="9144000"/>
  <p:defaultTextStyle>
    <a:defPPr>
      <a:defRPr lang="ru-RU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10" y="78"/>
      </p:cViewPr>
      <p:guideLst>
        <p:guide orient="horz" pos="2325"/>
        <p:guide pos="31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848B5-580E-4820-8A3E-4BDB2F9CF4F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85800"/>
            <a:ext cx="4597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BB70E-D7E9-4B2C-A138-3F66C0874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5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BB70E-D7E9-4B2C-A138-3F66C0874C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7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593" y="2292675"/>
            <a:ext cx="8416052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187" y="4182163"/>
            <a:ext cx="6930867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397" y="295554"/>
            <a:ext cx="2227779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063" y="295554"/>
            <a:ext cx="6518315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8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30" y="4742520"/>
            <a:ext cx="8416052" cy="146580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130" y="3128083"/>
            <a:ext cx="8416052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6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0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46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5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49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2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063" y="1722069"/>
            <a:ext cx="4373047" cy="487064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3129" y="1722069"/>
            <a:ext cx="4373047" cy="487064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3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62" y="1652023"/>
            <a:ext cx="4374766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671" indent="0">
              <a:buNone/>
              <a:defRPr sz="2200" b="1"/>
            </a:lvl2pPr>
            <a:lvl3pPr marL="987342" indent="0">
              <a:buNone/>
              <a:defRPr sz="1900" b="1"/>
            </a:lvl3pPr>
            <a:lvl4pPr marL="1481013" indent="0">
              <a:buNone/>
              <a:defRPr sz="1700" b="1"/>
            </a:lvl4pPr>
            <a:lvl5pPr marL="1974682" indent="0">
              <a:buNone/>
              <a:defRPr sz="1700" b="1"/>
            </a:lvl5pPr>
            <a:lvl6pPr marL="2468353" indent="0">
              <a:buNone/>
              <a:defRPr sz="1700" b="1"/>
            </a:lvl6pPr>
            <a:lvl7pPr marL="2962024" indent="0">
              <a:buNone/>
              <a:defRPr sz="1700" b="1"/>
            </a:lvl7pPr>
            <a:lvl8pPr marL="3455695" indent="0">
              <a:buNone/>
              <a:defRPr sz="1700" b="1"/>
            </a:lvl8pPr>
            <a:lvl9pPr marL="394936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062" y="2340508"/>
            <a:ext cx="4374766" cy="4252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29693" y="1652023"/>
            <a:ext cx="4376485" cy="6884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671" indent="0">
              <a:buNone/>
              <a:defRPr sz="2200" b="1"/>
            </a:lvl2pPr>
            <a:lvl3pPr marL="987342" indent="0">
              <a:buNone/>
              <a:defRPr sz="1900" b="1"/>
            </a:lvl3pPr>
            <a:lvl4pPr marL="1481013" indent="0">
              <a:buNone/>
              <a:defRPr sz="1700" b="1"/>
            </a:lvl4pPr>
            <a:lvl5pPr marL="1974682" indent="0">
              <a:buNone/>
              <a:defRPr sz="1700" b="1"/>
            </a:lvl5pPr>
            <a:lvl6pPr marL="2468353" indent="0">
              <a:buNone/>
              <a:defRPr sz="1700" b="1"/>
            </a:lvl6pPr>
            <a:lvl7pPr marL="2962024" indent="0">
              <a:buNone/>
              <a:defRPr sz="1700" b="1"/>
            </a:lvl7pPr>
            <a:lvl8pPr marL="3455695" indent="0">
              <a:buNone/>
              <a:defRPr sz="1700" b="1"/>
            </a:lvl8pPr>
            <a:lvl9pPr marL="394936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29693" y="2340508"/>
            <a:ext cx="4376485" cy="42522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3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2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2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4" y="293846"/>
            <a:ext cx="3257439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1109" y="293847"/>
            <a:ext cx="5535067" cy="629887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064" y="1544395"/>
            <a:ext cx="3257439" cy="5048323"/>
          </a:xfrm>
        </p:spPr>
        <p:txBody>
          <a:bodyPr/>
          <a:lstStyle>
            <a:lvl1pPr marL="0" indent="0">
              <a:buNone/>
              <a:defRPr sz="1500"/>
            </a:lvl1pPr>
            <a:lvl2pPr marL="493671" indent="0">
              <a:buNone/>
              <a:defRPr sz="1300"/>
            </a:lvl2pPr>
            <a:lvl3pPr marL="987342" indent="0">
              <a:buNone/>
              <a:defRPr sz="1100"/>
            </a:lvl3pPr>
            <a:lvl4pPr marL="1481013" indent="0">
              <a:buNone/>
              <a:defRPr sz="1000"/>
            </a:lvl4pPr>
            <a:lvl5pPr marL="1974682" indent="0">
              <a:buNone/>
              <a:defRPr sz="1000"/>
            </a:lvl5pPr>
            <a:lvl6pPr marL="2468353" indent="0">
              <a:buNone/>
              <a:defRPr sz="1000"/>
            </a:lvl6pPr>
            <a:lvl7pPr marL="2962024" indent="0">
              <a:buNone/>
              <a:defRPr sz="1000"/>
            </a:lvl7pPr>
            <a:lvl8pPr marL="3455695" indent="0">
              <a:buNone/>
              <a:defRPr sz="1000"/>
            </a:lvl8pPr>
            <a:lvl9pPr marL="3949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0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713" y="5166203"/>
            <a:ext cx="5940743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0713" y="659442"/>
            <a:ext cx="5940743" cy="4428173"/>
          </a:xfrm>
        </p:spPr>
        <p:txBody>
          <a:bodyPr/>
          <a:lstStyle>
            <a:lvl1pPr marL="0" indent="0">
              <a:buNone/>
              <a:defRPr sz="3500"/>
            </a:lvl1pPr>
            <a:lvl2pPr marL="493671" indent="0">
              <a:buNone/>
              <a:defRPr sz="3000"/>
            </a:lvl2pPr>
            <a:lvl3pPr marL="987342" indent="0">
              <a:buNone/>
              <a:defRPr sz="2600"/>
            </a:lvl3pPr>
            <a:lvl4pPr marL="1481013" indent="0">
              <a:buNone/>
              <a:defRPr sz="2200"/>
            </a:lvl4pPr>
            <a:lvl5pPr marL="1974682" indent="0">
              <a:buNone/>
              <a:defRPr sz="2200"/>
            </a:lvl5pPr>
            <a:lvl6pPr marL="2468353" indent="0">
              <a:buNone/>
              <a:defRPr sz="2200"/>
            </a:lvl6pPr>
            <a:lvl7pPr marL="2962024" indent="0">
              <a:buNone/>
              <a:defRPr sz="2200"/>
            </a:lvl7pPr>
            <a:lvl8pPr marL="3455695" indent="0">
              <a:buNone/>
              <a:defRPr sz="2200"/>
            </a:lvl8pPr>
            <a:lvl9pPr marL="3949366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0713" y="5776101"/>
            <a:ext cx="5940743" cy="866158"/>
          </a:xfrm>
        </p:spPr>
        <p:txBody>
          <a:bodyPr/>
          <a:lstStyle>
            <a:lvl1pPr marL="0" indent="0">
              <a:buNone/>
              <a:defRPr sz="1500"/>
            </a:lvl1pPr>
            <a:lvl2pPr marL="493671" indent="0">
              <a:buNone/>
              <a:defRPr sz="1300"/>
            </a:lvl2pPr>
            <a:lvl3pPr marL="987342" indent="0">
              <a:buNone/>
              <a:defRPr sz="1100"/>
            </a:lvl3pPr>
            <a:lvl4pPr marL="1481013" indent="0">
              <a:buNone/>
              <a:defRPr sz="1000"/>
            </a:lvl4pPr>
            <a:lvl5pPr marL="1974682" indent="0">
              <a:buNone/>
              <a:defRPr sz="1000"/>
            </a:lvl5pPr>
            <a:lvl6pPr marL="2468353" indent="0">
              <a:buNone/>
              <a:defRPr sz="1000"/>
            </a:lvl6pPr>
            <a:lvl7pPr marL="2962024" indent="0">
              <a:buNone/>
              <a:defRPr sz="1000"/>
            </a:lvl7pPr>
            <a:lvl8pPr marL="3455695" indent="0">
              <a:buNone/>
              <a:defRPr sz="1000"/>
            </a:lvl8pPr>
            <a:lvl9pPr marL="39493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19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62" y="295554"/>
            <a:ext cx="8911114" cy="1230048"/>
          </a:xfrm>
          <a:prstGeom prst="rect">
            <a:avLst/>
          </a:prstGeom>
        </p:spPr>
        <p:txBody>
          <a:bodyPr vert="horz" lIns="98734" tIns="49367" rIns="98734" bIns="4936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062" y="1722069"/>
            <a:ext cx="8911114" cy="4870649"/>
          </a:xfrm>
          <a:prstGeom prst="rect">
            <a:avLst/>
          </a:prstGeom>
        </p:spPr>
        <p:txBody>
          <a:bodyPr vert="horz" lIns="98734" tIns="49367" rIns="98734" bIns="493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063" y="6840434"/>
            <a:ext cx="2310289" cy="392932"/>
          </a:xfrm>
          <a:prstGeom prst="rect">
            <a:avLst/>
          </a:prstGeom>
        </p:spPr>
        <p:txBody>
          <a:bodyPr vert="horz" lIns="98734" tIns="49367" rIns="98734" bIns="493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22438-3F90-496E-90D2-68257BE40C26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2923" y="6840434"/>
            <a:ext cx="3135392" cy="392932"/>
          </a:xfrm>
          <a:prstGeom prst="rect">
            <a:avLst/>
          </a:prstGeom>
        </p:spPr>
        <p:txBody>
          <a:bodyPr vert="horz" lIns="98734" tIns="49367" rIns="98734" bIns="493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5887" y="6840434"/>
            <a:ext cx="2310289" cy="392932"/>
          </a:xfrm>
          <a:prstGeom prst="rect">
            <a:avLst/>
          </a:prstGeom>
        </p:spPr>
        <p:txBody>
          <a:bodyPr vert="horz" lIns="98734" tIns="49367" rIns="98734" bIns="493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30529-A4EE-47C7-8A67-D3F51716E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0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8734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253" indent="-370253" algn="l" defTabSz="98734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216" indent="-308544" algn="l" defTabSz="98734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177" indent="-246835" algn="l" defTabSz="9873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848" indent="-246835" algn="l" defTabSz="98734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518" indent="-246835" algn="l" defTabSz="98734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189" indent="-246835" algn="l" defTabSz="9873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860" indent="-246835" algn="l" defTabSz="9873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530" indent="-246835" algn="l" defTabSz="9873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201" indent="-246835" algn="l" defTabSz="9873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73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671" algn="l" defTabSz="9873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342" algn="l" defTabSz="9873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013" algn="l" defTabSz="9873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682" algn="l" defTabSz="9873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353" algn="l" defTabSz="9873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024" algn="l" defTabSz="9873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695" algn="l" defTabSz="9873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366" algn="l" defTabSz="9873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klad-plus.ru/izo/gzhel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thumbs/1619239191_30-phonoteka_org-p-fon-dlya-prezentatsii-gzhel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0268" y="-1294306"/>
            <a:ext cx="7359146" cy="999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1355" y="2011515"/>
            <a:ext cx="3896971" cy="1689201"/>
          </a:xfrm>
          <a:prstGeom prst="rect">
            <a:avLst/>
          </a:prstGeom>
          <a:noFill/>
        </p:spPr>
        <p:txBody>
          <a:bodyPr wrap="none" lIns="98746" tIns="49373" rIns="98746" bIns="49373" rtlCol="0">
            <a:spAutoFit/>
          </a:bodyPr>
          <a:lstStyle/>
          <a:p>
            <a:pPr algn="ctr"/>
            <a:r>
              <a:rPr lang="ru-RU" sz="5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Гжельская </a:t>
            </a:r>
          </a:p>
          <a:p>
            <a:pPr algn="ctr"/>
            <a:r>
              <a:rPr lang="ru-RU" sz="5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роспись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621" y="6050774"/>
            <a:ext cx="59419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воспитатель МБДОУ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Сасовский</a:t>
            </a:r>
            <a:r>
              <a:rPr lang="ru-RU" b="1" dirty="0" smtClean="0">
                <a:solidFill>
                  <a:srgbClr val="002060"/>
                </a:solidFill>
              </a:rPr>
              <a:t> ДС № 3»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</a:t>
            </a:r>
            <a:r>
              <a:rPr lang="ru-RU" b="1" dirty="0" smtClean="0">
                <a:solidFill>
                  <a:srgbClr val="002060"/>
                </a:solidFill>
              </a:rPr>
              <a:t>Осина </a:t>
            </a:r>
            <a:r>
              <a:rPr lang="ru-RU" b="1" dirty="0" smtClean="0">
                <a:solidFill>
                  <a:srgbClr val="002060"/>
                </a:solidFill>
              </a:rPr>
              <a:t>Наталья Вячеславовна  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8611" y="6727882"/>
            <a:ext cx="168501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г.Ссово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2024 </a:t>
            </a:r>
            <a:r>
              <a:rPr lang="ru-RU" b="1" dirty="0" smtClean="0">
                <a:solidFill>
                  <a:srgbClr val="002060"/>
                </a:solidFill>
              </a:rPr>
              <a:t>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93"/>
            <a:ext cx="9901238" cy="74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tatic.tildacdn.com/tild6536-3966-4961-b339-646564663132/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5" y="338455"/>
            <a:ext cx="4186511" cy="234667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sun9-1.userapi.com/impg/AiOIZFs-dHxqUcPpXCIMaZ9Avbqrg6_AZgf-JQ/nUZXuh9wLj8.jpg?size=604x339&amp;quality=96&amp;sign=55bf246543bca82b09108b38982a7701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55" y="4266208"/>
            <a:ext cx="5230590" cy="293629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tatic.tildacdn.com/tild6561-6465-4738-b535-386633356634/_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49" y="1511791"/>
            <a:ext cx="4117620" cy="274249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3c0/000e0d7f-11b8bc66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45"/>
            <a:ext cx="9872177" cy="74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1238" cy="74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4315" y="1385888"/>
            <a:ext cx="61206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hlinkClick r:id="rId3"/>
              </a:rPr>
              <a:t>Интернет-источники:</a:t>
            </a:r>
          </a:p>
          <a:p>
            <a:endParaRPr lang="ru-RU" sz="2000" dirty="0" smtClean="0">
              <a:hlinkClick r:id="rId3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2"/>
                </a:solidFill>
                <a:hlinkClick r:id="rId3"/>
              </a:rPr>
              <a:t>http://www.doklad-plus.ru/izo/gzhel.html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2.</a:t>
            </a:r>
            <a:r>
              <a:rPr lang="en-US" dirty="0" smtClean="0">
                <a:solidFill>
                  <a:schemeClr val="tx2"/>
                </a:solidFill>
              </a:rPr>
              <a:t>https://yandex.ru/images/search?text=%D0%9A%D0%B5%D1%80%D0%B0%D0%BC%D0%B8%D0%BA%D0%B0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3.</a:t>
            </a:r>
            <a:r>
              <a:rPr lang="en-US" dirty="0" smtClean="0">
                <a:solidFill>
                  <a:schemeClr val="tx2"/>
                </a:solidFill>
              </a:rPr>
              <a:t>https://yandex.ru/images/search?text=%D0%9F%D0%B0%D0%B2%D0%B5%D0%BB%20%D0%9A%D1%83%D0%BB%D0%B8%D0%BA%D0%BE%D0%B2%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8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93"/>
            <a:ext cx="9901238" cy="74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46363" y="4986288"/>
            <a:ext cx="672417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Гжель — это изделия из керамики или фарфора высокого качества, расписанные особым образом: синей краской по безупречно белому фону. Это </a:t>
            </a:r>
            <a:r>
              <a:rPr lang="ru-RU" b="1" dirty="0"/>
              <a:t>исконно русский народный промысел,</a:t>
            </a:r>
            <a:r>
              <a:rPr lang="ru-RU" dirty="0"/>
              <a:t> получивший название от одноименной деревни.</a:t>
            </a:r>
          </a:p>
          <a:p>
            <a:r>
              <a:rPr lang="ru-RU" dirty="0"/>
              <a:t>Название деревня получила от слова «</a:t>
            </a:r>
            <a:r>
              <a:rPr lang="ru-RU" dirty="0" err="1"/>
              <a:t>жгель</a:t>
            </a:r>
            <a:r>
              <a:rPr lang="ru-RU" dirty="0"/>
              <a:t>», что означало «обжечь» или «жечь» — привычного термина из лексикона гончаров.</a:t>
            </a:r>
          </a:p>
        </p:txBody>
      </p:sp>
      <p:pic>
        <p:nvPicPr>
          <p:cNvPr id="7" name="Picture 2" descr="Гжель — русский народный промысе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54" y="881832"/>
            <a:ext cx="5541081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1238" cy="74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2347" y="5533629"/>
            <a:ext cx="69847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середине XVII столетия </a:t>
            </a:r>
            <a:r>
              <a:rPr lang="ru-RU" b="1" dirty="0"/>
              <a:t>на берегу речки Гжелка в старинном селе Гжель,</a:t>
            </a:r>
            <a:r>
              <a:rPr lang="ru-RU" dirty="0"/>
              <a:t> располагавшемся в 60 км от Москвы, жили и трудились </a:t>
            </a:r>
            <a:r>
              <a:rPr lang="ru-RU" dirty="0" smtClean="0"/>
              <a:t>древние </a:t>
            </a:r>
            <a:r>
              <a:rPr lang="ru-RU" dirty="0"/>
              <a:t>мастера гончарного дела. Они добывали глину, на которую была очень </a:t>
            </a:r>
            <a:r>
              <a:rPr lang="ru-RU" dirty="0" smtClean="0"/>
              <a:t>богата </a:t>
            </a:r>
            <a:r>
              <a:rPr lang="ru-RU" dirty="0"/>
              <a:t>их местность, и делали из неё: кирпичи, черепицу, </a:t>
            </a:r>
            <a:r>
              <a:rPr lang="ru-RU" dirty="0" smtClean="0"/>
              <a:t>изразцы</a:t>
            </a:r>
            <a:r>
              <a:rPr lang="ru-RU" dirty="0"/>
              <a:t>, гончарные трубы, детские игрушки и посуду.</a:t>
            </a:r>
          </a:p>
        </p:txBody>
      </p:sp>
      <p:pic>
        <p:nvPicPr>
          <p:cNvPr id="11270" name="Picture 6" descr="https://static.tildacdn.com/tild3038-3733-4664-b766-323134316366/IMG_6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03" y="696579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1238" cy="74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obj.mosregtoday.ru/upload/images/27951461511533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74" y="953840"/>
            <a:ext cx="637283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46363" y="5778376"/>
            <a:ext cx="62646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Рисунок на керамические изделия </a:t>
            </a:r>
            <a:r>
              <a:rPr lang="ru-RU" b="1" dirty="0"/>
              <a:t>наносится вручную при помощи кисти.</a:t>
            </a:r>
            <a:r>
              <a:rPr lang="ru-RU" dirty="0"/>
              <a:t> Это позволяет создавать окисью кобальта изображения со множеством оттенков: от глубокого темно-синего, до нежного голубого.</a:t>
            </a:r>
          </a:p>
        </p:txBody>
      </p:sp>
    </p:spTree>
    <p:extLst>
      <p:ext uri="{BB962C8B-B14F-4D97-AF65-F5344CB8AC3E}">
        <p14:creationId xmlns:p14="http://schemas.microsoft.com/office/powerpoint/2010/main" val="11035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1238" cy="74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phototass2.cdnvideo.ru/width/1200_4ce85301/tass/m2/uploads/i/20170531/45027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34" y="1197264"/>
            <a:ext cx="6219970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2347" y="5418336"/>
            <a:ext cx="651169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Гжельскую роспись легко распознать среди других направлений. Её характерный стиль – это </a:t>
            </a:r>
            <a:r>
              <a:rPr lang="ru-RU" b="1" dirty="0"/>
              <a:t>синие и голубые узоры на ослепительно белом фоне.</a:t>
            </a:r>
            <a:endParaRPr lang="ru-RU" dirty="0"/>
          </a:p>
          <a:p>
            <a:r>
              <a:rPr lang="ru-RU" dirty="0"/>
              <a:t>Для нанесения рисунка </a:t>
            </a:r>
            <a:r>
              <a:rPr lang="ru-RU" b="1" dirty="0"/>
              <a:t>в качестве краски используется кобальт.</a:t>
            </a:r>
            <a:r>
              <a:rPr lang="ru-RU" dirty="0"/>
              <a:t> Характерный синий цвет он приобретает в процессе обжига.</a:t>
            </a:r>
          </a:p>
        </p:txBody>
      </p:sp>
    </p:spTree>
    <p:extLst>
      <p:ext uri="{BB962C8B-B14F-4D97-AF65-F5344CB8AC3E}">
        <p14:creationId xmlns:p14="http://schemas.microsoft.com/office/powerpoint/2010/main" val="23111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1238" cy="74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www.posudaserviz.ru/pict/a/gzhel-rosp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87" y="1190122"/>
            <a:ext cx="5976664" cy="4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8331" y="5706368"/>
            <a:ext cx="669674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изображениях используются геометрические пояски, цветочные узоры и растительные орнаменты. На крупных изделиях можно встретить целые пейзажи и архитектурные сооружения, а также условные изображения фигурок людей и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1202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" y="-1"/>
            <a:ext cx="9901238" cy="74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0419" y="5418336"/>
            <a:ext cx="4949825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Сегодня в России роспись гжелью весьма популярна. На месте небольшой старинной фабрики </a:t>
            </a:r>
            <a:r>
              <a:rPr lang="ru-RU" b="1" dirty="0"/>
              <a:t>сегодня работает Гжельский фарфоровый завод.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s://ugorodok.com/wp-content/uploads/2020/06/yHgJCBJJ7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76" y="802451"/>
            <a:ext cx="6678017" cy="43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1238" cy="74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0419" y="6066408"/>
            <a:ext cx="4949825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предприятии трудятся сотни мастеров, сохранивших опыт и традиции предков.</a:t>
            </a:r>
            <a:endParaRPr lang="ru-RU" dirty="0"/>
          </a:p>
        </p:txBody>
      </p:sp>
      <p:pic>
        <p:nvPicPr>
          <p:cNvPr id="4" name="Picture 4" descr="https://obj.mosregtoday.ru/upload/images/18976481511533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69" y="1025848"/>
            <a:ext cx="6792199" cy="45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cf2.ppt-online.org/files2/slide/o/olKNC13WFmB90HIRxfyGSeijAw8nOYcD6Xk2qhLZE5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741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-fotki.yandex.ru/get/6818/54879118.64/0_b16dd_1b91d05f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19" y="1025848"/>
            <a:ext cx="6912768" cy="42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9622" y="5778376"/>
            <a:ext cx="74434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заводе производятся, расписанные ручной кобальтовой </a:t>
            </a:r>
            <a:r>
              <a:rPr lang="ru-RU" dirty="0" smtClean="0"/>
              <a:t>росписью: посуда; вазы; подсвечники; статуэтки; лампы; часы; шкатулки; камины; люстры; чайники</a:t>
            </a:r>
            <a:r>
              <a:rPr lang="ru-RU" dirty="0"/>
              <a:t>, и пр.</a:t>
            </a:r>
          </a:p>
          <a:p>
            <a:r>
              <a:rPr lang="ru-RU" dirty="0"/>
              <a:t>Ассортимент продукции завода достигает 600 наименований.</a:t>
            </a:r>
          </a:p>
        </p:txBody>
      </p:sp>
    </p:spTree>
    <p:extLst>
      <p:ext uri="{BB962C8B-B14F-4D97-AF65-F5344CB8AC3E}">
        <p14:creationId xmlns:p14="http://schemas.microsoft.com/office/powerpoint/2010/main" val="21796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178</Words>
  <Application>Microsoft Office PowerPoint</Application>
  <PresentationFormat>Произвольный</PresentationFormat>
  <Paragraphs>25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МБОУ ДОУ №3</cp:lastModifiedBy>
  <cp:revision>19</cp:revision>
  <dcterms:created xsi:type="dcterms:W3CDTF">2022-02-02T08:18:02Z</dcterms:created>
  <dcterms:modified xsi:type="dcterms:W3CDTF">2024-02-20T06:55:19Z</dcterms:modified>
</cp:coreProperties>
</file>