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5"/>
  </p:notesMasterIdLst>
  <p:sldIdLst>
    <p:sldId id="295" r:id="rId3"/>
    <p:sldId id="297" r:id="rId4"/>
    <p:sldId id="299" r:id="rId5"/>
    <p:sldId id="283" r:id="rId6"/>
    <p:sldId id="280" r:id="rId7"/>
    <p:sldId id="284" r:id="rId8"/>
    <p:sldId id="265" r:id="rId9"/>
    <p:sldId id="264" r:id="rId10"/>
    <p:sldId id="275" r:id="rId11"/>
    <p:sldId id="266" r:id="rId12"/>
    <p:sldId id="286" r:id="rId13"/>
    <p:sldId id="285" r:id="rId14"/>
    <p:sldId id="262" r:id="rId15"/>
    <p:sldId id="287" r:id="rId16"/>
    <p:sldId id="288" r:id="rId17"/>
    <p:sldId id="289" r:id="rId18"/>
    <p:sldId id="268" r:id="rId19"/>
    <p:sldId id="290" r:id="rId20"/>
    <p:sldId id="291" r:id="rId21"/>
    <p:sldId id="277" r:id="rId22"/>
    <p:sldId id="267" r:id="rId23"/>
    <p:sldId id="300" r:id="rId24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5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03" autoAdjust="0"/>
    <p:restoredTop sz="92895" autoAdjust="0"/>
  </p:normalViewPr>
  <p:slideViewPr>
    <p:cSldViewPr>
      <p:cViewPr>
        <p:scale>
          <a:sx n="69" d="100"/>
          <a:sy n="69" d="100"/>
        </p:scale>
        <p:origin x="-118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6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NULL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chemeClr val="accent6">
                    <a:lumMod val="50000"/>
                  </a:schemeClr>
                </a:solidFill>
              </a:defRPr>
            </a:pP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Уровень квалификации 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педагогов</a:t>
            </a:r>
            <a:endParaRPr lang="ru-RU" sz="1600" b="1" dirty="0">
              <a:solidFill>
                <a:schemeClr val="accent6">
                  <a:lumMod val="50000"/>
                </a:schemeClr>
              </a:solidFill>
            </a:endParaRPr>
          </a:p>
        </c:rich>
      </c:tx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Уровень квалификации педагогв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Высшая кв.категория</c:v>
                </c:pt>
                <c:pt idx="1">
                  <c:v>первая кв. категория</c:v>
                </c:pt>
                <c:pt idx="2">
                  <c:v>Без категории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63</c:v>
                </c:pt>
                <c:pt idx="1">
                  <c:v>25</c:v>
                </c:pt>
                <c:pt idx="2">
                  <c:v>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9EBCE9-8727-4A3C-B577-DDCB10DC59BB}" type="doc">
      <dgm:prSet loTypeId="urn:microsoft.com/office/officeart/2008/layout/AlternatingHexagons" loCatId="list" qsTypeId="urn:microsoft.com/office/officeart/2005/8/quickstyle/simple5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F1AE4059-3BBC-4F10-9236-A6D375AC8729}">
      <dgm:prSet phldrT="[Текст]" custT="1"/>
      <dgm:spPr/>
      <dgm:t>
        <a:bodyPr/>
        <a:lstStyle/>
        <a:p>
          <a:r>
            <a:rPr lang="ru-RU" sz="900" b="1" dirty="0" smtClean="0">
              <a:solidFill>
                <a:srgbClr val="FFFF00"/>
              </a:solidFill>
            </a:rPr>
            <a:t>Медицина</a:t>
          </a:r>
          <a:endParaRPr lang="ru-RU" sz="900" b="1" dirty="0">
            <a:solidFill>
              <a:srgbClr val="FFFF00"/>
            </a:solidFill>
          </a:endParaRPr>
        </a:p>
      </dgm:t>
    </dgm:pt>
    <dgm:pt modelId="{1E89C2F8-51D1-4C0F-8E6D-0D2B6508D950}" type="parTrans" cxnId="{62DD6632-C6D7-4500-8F03-024295D6F3DF}">
      <dgm:prSet/>
      <dgm:spPr/>
      <dgm:t>
        <a:bodyPr/>
        <a:lstStyle/>
        <a:p>
          <a:endParaRPr lang="ru-RU"/>
        </a:p>
      </dgm:t>
    </dgm:pt>
    <dgm:pt modelId="{8E511ABD-3C06-4307-B2E8-BAA088EA8007}" type="sibTrans" cxnId="{62DD6632-C6D7-4500-8F03-024295D6F3DF}">
      <dgm:prSet/>
      <dgm:spPr/>
      <dgm:t>
        <a:bodyPr/>
        <a:lstStyle/>
        <a:p>
          <a:r>
            <a:rPr lang="ru-RU" b="1" smtClean="0">
              <a:solidFill>
                <a:srgbClr val="FFFF00"/>
              </a:solidFill>
            </a:rPr>
            <a:t>Образование</a:t>
          </a:r>
          <a:endParaRPr lang="ru-RU" b="1" dirty="0">
            <a:solidFill>
              <a:srgbClr val="FFFF00"/>
            </a:solidFill>
          </a:endParaRPr>
        </a:p>
      </dgm:t>
    </dgm:pt>
    <dgm:pt modelId="{DCD0B5FC-9924-42D2-AD43-4DD9F5C50392}">
      <dgm:prSet phldrT="[Текст]" phldr="1"/>
      <dgm:spPr/>
      <dgm:t>
        <a:bodyPr/>
        <a:lstStyle/>
        <a:p>
          <a:endParaRPr lang="ru-RU" dirty="0"/>
        </a:p>
      </dgm:t>
    </dgm:pt>
    <dgm:pt modelId="{96DF857A-BAF2-4122-846D-5716E84B8E8C}" type="parTrans" cxnId="{BB6EDD31-97CA-4ADB-BC54-5863329BAC26}">
      <dgm:prSet/>
      <dgm:spPr/>
      <dgm:t>
        <a:bodyPr/>
        <a:lstStyle/>
        <a:p>
          <a:endParaRPr lang="ru-RU"/>
        </a:p>
      </dgm:t>
    </dgm:pt>
    <dgm:pt modelId="{9CC4228E-1944-44FB-958F-795EE961F5CE}" type="sibTrans" cxnId="{BB6EDD31-97CA-4ADB-BC54-5863329BAC26}">
      <dgm:prSet/>
      <dgm:spPr/>
      <dgm:t>
        <a:bodyPr/>
        <a:lstStyle/>
        <a:p>
          <a:endParaRPr lang="ru-RU"/>
        </a:p>
      </dgm:t>
    </dgm:pt>
    <dgm:pt modelId="{0C5CE48A-46DB-49D4-BDEB-57A4367159B2}">
      <dgm:prSet phldrT="[Текст]"/>
      <dgm:spPr/>
      <dgm:t>
        <a:bodyPr/>
        <a:lstStyle/>
        <a:p>
          <a:r>
            <a:rPr lang="ru-RU" b="1" dirty="0" smtClean="0">
              <a:solidFill>
                <a:srgbClr val="FFFF00"/>
              </a:solidFill>
            </a:rPr>
            <a:t>МБДОУДС </a:t>
          </a:r>
          <a:r>
            <a:rPr lang="en-US" b="1" dirty="0" smtClean="0">
              <a:solidFill>
                <a:srgbClr val="FFFF00"/>
              </a:solidFill>
            </a:rPr>
            <a:t>N 3</a:t>
          </a:r>
          <a:endParaRPr lang="ru-RU" b="1" dirty="0">
            <a:solidFill>
              <a:srgbClr val="FFFF00"/>
            </a:solidFill>
          </a:endParaRPr>
        </a:p>
      </dgm:t>
    </dgm:pt>
    <dgm:pt modelId="{1A81A292-0112-449D-9FB5-7466D842236F}" type="parTrans" cxnId="{5A880288-0785-4F53-93E6-5F202CDFE2C4}">
      <dgm:prSet/>
      <dgm:spPr/>
      <dgm:t>
        <a:bodyPr/>
        <a:lstStyle/>
        <a:p>
          <a:endParaRPr lang="ru-RU"/>
        </a:p>
      </dgm:t>
    </dgm:pt>
    <dgm:pt modelId="{5535539D-1061-421B-903D-574CA19C1110}" type="sibTrans" cxnId="{5A880288-0785-4F53-93E6-5F202CDFE2C4}">
      <dgm:prSet custT="1"/>
      <dgm:spPr/>
      <dgm:t>
        <a:bodyPr/>
        <a:lstStyle/>
        <a:p>
          <a:r>
            <a:rPr lang="ru-RU" sz="900" b="1" dirty="0" smtClean="0">
              <a:solidFill>
                <a:srgbClr val="FFFF00"/>
              </a:solidFill>
            </a:rPr>
            <a:t>Физкультура и спорт</a:t>
          </a:r>
          <a:endParaRPr lang="ru-RU" sz="900" b="1" dirty="0">
            <a:solidFill>
              <a:srgbClr val="FFFF00"/>
            </a:solidFill>
          </a:endParaRPr>
        </a:p>
      </dgm:t>
    </dgm:pt>
    <dgm:pt modelId="{B17DBC0A-ADDA-4B6C-8AB6-B56B19A85D11}">
      <dgm:prSet phldrT="[Текст]"/>
      <dgm:spPr/>
      <dgm:t>
        <a:bodyPr/>
        <a:lstStyle/>
        <a:p>
          <a:r>
            <a:rPr lang="ru-RU" b="1" dirty="0" smtClean="0">
              <a:solidFill>
                <a:srgbClr val="FFFF00"/>
              </a:solidFill>
            </a:rPr>
            <a:t>Культура</a:t>
          </a:r>
          <a:endParaRPr lang="ru-RU" b="1" dirty="0">
            <a:solidFill>
              <a:srgbClr val="FFFF00"/>
            </a:solidFill>
          </a:endParaRPr>
        </a:p>
      </dgm:t>
    </dgm:pt>
    <dgm:pt modelId="{1D22215D-C944-448D-A831-59A98AF87620}" type="parTrans" cxnId="{709223BD-FCB9-4CEA-BCAD-4A3F622D2709}">
      <dgm:prSet/>
      <dgm:spPr/>
      <dgm:t>
        <a:bodyPr/>
        <a:lstStyle/>
        <a:p>
          <a:endParaRPr lang="ru-RU"/>
        </a:p>
      </dgm:t>
    </dgm:pt>
    <dgm:pt modelId="{B6E9A918-0344-4FEE-801C-398FE4B97DA9}" type="sibTrans" cxnId="{709223BD-FCB9-4CEA-BCAD-4A3F622D2709}">
      <dgm:prSet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ru-RU" b="1" dirty="0" smtClean="0">
              <a:solidFill>
                <a:srgbClr val="FFFF00"/>
              </a:solidFill>
            </a:rPr>
            <a:t>Безопасность</a:t>
          </a:r>
          <a:endParaRPr lang="ru-RU" b="1" dirty="0">
            <a:solidFill>
              <a:srgbClr val="FFFF00"/>
            </a:solidFill>
          </a:endParaRPr>
        </a:p>
      </dgm:t>
    </dgm:pt>
    <dgm:pt modelId="{12D410A8-4E28-4A54-B593-C2193AD5D157}">
      <dgm:prSet phldrT="[Текст]" phldr="1"/>
      <dgm:spPr/>
      <dgm:t>
        <a:bodyPr/>
        <a:lstStyle/>
        <a:p>
          <a:endParaRPr lang="ru-RU" dirty="0"/>
        </a:p>
      </dgm:t>
    </dgm:pt>
    <dgm:pt modelId="{50604935-2CFD-4EA5-99B6-0068ADDAF5F9}" type="parTrans" cxnId="{BC6CF4AE-9E70-4A34-BEE9-57D109C23862}">
      <dgm:prSet/>
      <dgm:spPr/>
      <dgm:t>
        <a:bodyPr/>
        <a:lstStyle/>
        <a:p>
          <a:endParaRPr lang="ru-RU"/>
        </a:p>
      </dgm:t>
    </dgm:pt>
    <dgm:pt modelId="{CF6B2350-9386-45FD-970E-E015370F6A45}" type="sibTrans" cxnId="{BC6CF4AE-9E70-4A34-BEE9-57D109C23862}">
      <dgm:prSet/>
      <dgm:spPr/>
      <dgm:t>
        <a:bodyPr/>
        <a:lstStyle/>
        <a:p>
          <a:endParaRPr lang="ru-RU"/>
        </a:p>
      </dgm:t>
    </dgm:pt>
    <dgm:pt modelId="{A8113C13-114A-4E48-8D27-4549DD43796C}">
      <dgm:prSet/>
      <dgm:spPr/>
      <dgm:t>
        <a:bodyPr/>
        <a:lstStyle/>
        <a:p>
          <a:r>
            <a:rPr lang="ru-RU" b="1" dirty="0" smtClean="0">
              <a:solidFill>
                <a:srgbClr val="FFFF00"/>
              </a:solidFill>
            </a:rPr>
            <a:t>СМИ</a:t>
          </a:r>
          <a:endParaRPr lang="ru-RU" b="1" dirty="0">
            <a:solidFill>
              <a:srgbClr val="FFFF00"/>
            </a:solidFill>
          </a:endParaRPr>
        </a:p>
      </dgm:t>
    </dgm:pt>
    <dgm:pt modelId="{25D7BDC9-E1D3-44D8-A778-436343378E14}" type="parTrans" cxnId="{6C2C6D7D-8787-46C6-BD32-E9B87C6223DF}">
      <dgm:prSet/>
      <dgm:spPr/>
      <dgm:t>
        <a:bodyPr/>
        <a:lstStyle/>
        <a:p>
          <a:endParaRPr lang="ru-RU"/>
        </a:p>
      </dgm:t>
    </dgm:pt>
    <dgm:pt modelId="{D7F67475-5354-47E1-AA0E-1F2EC4CA20B5}" type="sibTrans" cxnId="{6C2C6D7D-8787-46C6-BD32-E9B87C6223DF}">
      <dgm:prSet/>
      <dgm:spPr/>
      <dgm:t>
        <a:bodyPr/>
        <a:lstStyle/>
        <a:p>
          <a:endParaRPr lang="ru-RU" b="1" dirty="0">
            <a:solidFill>
              <a:srgbClr val="FFFF00"/>
            </a:solidFill>
          </a:endParaRPr>
        </a:p>
      </dgm:t>
    </dgm:pt>
    <dgm:pt modelId="{893ABA88-9850-43C5-ADBA-4DE0169B36DD}" type="pres">
      <dgm:prSet presAssocID="{179EBCE9-8727-4A3C-B577-DDCB10DC59BB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B7284B28-FB8E-486F-9F70-C125211EA3EC}" type="pres">
      <dgm:prSet presAssocID="{F1AE4059-3BBC-4F10-9236-A6D375AC8729}" presName="composite" presStyleCnt="0"/>
      <dgm:spPr/>
    </dgm:pt>
    <dgm:pt modelId="{7F4D67D9-184B-4F4D-AE02-F7EAA8B2AA6C}" type="pres">
      <dgm:prSet presAssocID="{F1AE4059-3BBC-4F10-9236-A6D375AC8729}" presName="Parent1" presStyleLbl="node1" presStyleIdx="0" presStyleCnt="8" custLinFactX="-5704" custLinFactNeighborX="-100000" custLinFactNeighborY="418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6B85AA-A113-4F8E-B49F-881F55DFB3E0}" type="pres">
      <dgm:prSet presAssocID="{F1AE4059-3BBC-4F10-9236-A6D375AC8729}" presName="Childtext1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F78DEC-33AC-4897-B565-97476FA68DE6}" type="pres">
      <dgm:prSet presAssocID="{F1AE4059-3BBC-4F10-9236-A6D375AC8729}" presName="BalanceSpacing" presStyleCnt="0"/>
      <dgm:spPr/>
    </dgm:pt>
    <dgm:pt modelId="{DBBB6014-781E-4CC5-8F70-A8ACBD88FAF8}" type="pres">
      <dgm:prSet presAssocID="{F1AE4059-3BBC-4F10-9236-A6D375AC8729}" presName="BalanceSpacing1" presStyleCnt="0"/>
      <dgm:spPr/>
    </dgm:pt>
    <dgm:pt modelId="{BD8DC07E-3F8D-4837-8412-5D44FB955B91}" type="pres">
      <dgm:prSet presAssocID="{8E511ABD-3C06-4307-B2E8-BAA088EA8007}" presName="Accent1Text" presStyleLbl="node1" presStyleIdx="1" presStyleCnt="8" custLinFactNeighborX="-51282" custLinFactNeighborY="84095"/>
      <dgm:spPr/>
      <dgm:t>
        <a:bodyPr/>
        <a:lstStyle/>
        <a:p>
          <a:endParaRPr lang="ru-RU"/>
        </a:p>
      </dgm:t>
    </dgm:pt>
    <dgm:pt modelId="{7EFC0186-8EEA-48DF-84B9-07B49A2406D9}" type="pres">
      <dgm:prSet presAssocID="{8E511ABD-3C06-4307-B2E8-BAA088EA8007}" presName="spaceBetweenRectangles" presStyleCnt="0"/>
      <dgm:spPr/>
    </dgm:pt>
    <dgm:pt modelId="{3F14442B-D397-4C8C-820D-6939772BD358}" type="pres">
      <dgm:prSet presAssocID="{0C5CE48A-46DB-49D4-BDEB-57A4367159B2}" presName="composite" presStyleCnt="0"/>
      <dgm:spPr/>
    </dgm:pt>
    <dgm:pt modelId="{4F4F69BF-10EB-4515-BE42-C19F37369740}" type="pres">
      <dgm:prSet presAssocID="{0C5CE48A-46DB-49D4-BDEB-57A4367159B2}" presName="Parent1" presStyleLbl="node1" presStyleIdx="2" presStyleCnt="8" custLinFactNeighborX="2140" custLinFactNeighborY="372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242859-E611-43AA-9EB3-8E0EE6EB48F9}" type="pres">
      <dgm:prSet presAssocID="{0C5CE48A-46DB-49D4-BDEB-57A4367159B2}" presName="Childtext1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38A5CB-AD34-4B8B-8DB7-FBDCEB51BE6E}" type="pres">
      <dgm:prSet presAssocID="{0C5CE48A-46DB-49D4-BDEB-57A4367159B2}" presName="BalanceSpacing" presStyleCnt="0"/>
      <dgm:spPr/>
    </dgm:pt>
    <dgm:pt modelId="{9652DADA-4C16-4E56-B5E9-19FF6323E5A6}" type="pres">
      <dgm:prSet presAssocID="{0C5CE48A-46DB-49D4-BDEB-57A4367159B2}" presName="BalanceSpacing1" presStyleCnt="0"/>
      <dgm:spPr/>
    </dgm:pt>
    <dgm:pt modelId="{EA54512A-CC73-425D-A872-8167B048C4C5}" type="pres">
      <dgm:prSet presAssocID="{5535539D-1061-421B-903D-574CA19C1110}" presName="Accent1Text" presStyleLbl="node1" presStyleIdx="3" presStyleCnt="8"/>
      <dgm:spPr/>
      <dgm:t>
        <a:bodyPr/>
        <a:lstStyle/>
        <a:p>
          <a:endParaRPr lang="ru-RU"/>
        </a:p>
      </dgm:t>
    </dgm:pt>
    <dgm:pt modelId="{BF4BD5AA-DD2A-4CED-A7DE-3B1D37ACACA3}" type="pres">
      <dgm:prSet presAssocID="{5535539D-1061-421B-903D-574CA19C1110}" presName="spaceBetweenRectangles" presStyleCnt="0"/>
      <dgm:spPr/>
    </dgm:pt>
    <dgm:pt modelId="{CA1C1AD5-4211-49A3-A59E-CA7D918E6E53}" type="pres">
      <dgm:prSet presAssocID="{B17DBC0A-ADDA-4B6C-8AB6-B56B19A85D11}" presName="composite" presStyleCnt="0"/>
      <dgm:spPr/>
    </dgm:pt>
    <dgm:pt modelId="{C7FB8CE0-8BD9-4136-BB8A-CE8165E7FA92}" type="pres">
      <dgm:prSet presAssocID="{B17DBC0A-ADDA-4B6C-8AB6-B56B19A85D11}" presName="Parent1" presStyleLbl="node1" presStyleIdx="4" presStyleCnt="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E33D49-89F6-4D01-816D-0B0B22D57F90}" type="pres">
      <dgm:prSet presAssocID="{B17DBC0A-ADDA-4B6C-8AB6-B56B19A85D11}" presName="Childtext1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C7CDFB-9E9B-470E-9CAB-9B12AE21A05D}" type="pres">
      <dgm:prSet presAssocID="{B17DBC0A-ADDA-4B6C-8AB6-B56B19A85D11}" presName="BalanceSpacing" presStyleCnt="0"/>
      <dgm:spPr/>
    </dgm:pt>
    <dgm:pt modelId="{33BCAB92-B021-4DD2-844F-E62BE3005CE3}" type="pres">
      <dgm:prSet presAssocID="{B17DBC0A-ADDA-4B6C-8AB6-B56B19A85D11}" presName="BalanceSpacing1" presStyleCnt="0"/>
      <dgm:spPr/>
    </dgm:pt>
    <dgm:pt modelId="{B407EA1C-2EF4-4319-89B1-F6D3478650A3}" type="pres">
      <dgm:prSet presAssocID="{B6E9A918-0344-4FEE-801C-398FE4B97DA9}" presName="Accent1Text" presStyleLbl="node1" presStyleIdx="5" presStyleCnt="8"/>
      <dgm:spPr/>
      <dgm:t>
        <a:bodyPr/>
        <a:lstStyle/>
        <a:p>
          <a:endParaRPr lang="ru-RU"/>
        </a:p>
      </dgm:t>
    </dgm:pt>
    <dgm:pt modelId="{B5294E4E-43B1-42F6-882A-FE26893E557E}" type="pres">
      <dgm:prSet presAssocID="{B6E9A918-0344-4FEE-801C-398FE4B97DA9}" presName="spaceBetweenRectangles" presStyleCnt="0"/>
      <dgm:spPr/>
    </dgm:pt>
    <dgm:pt modelId="{1D3F0D6B-C230-4B06-8E1E-28920E06F538}" type="pres">
      <dgm:prSet presAssocID="{A8113C13-114A-4E48-8D27-4549DD43796C}" presName="composite" presStyleCnt="0"/>
      <dgm:spPr/>
    </dgm:pt>
    <dgm:pt modelId="{22F9C7BB-0AEF-48D6-B0BD-1FBC281DAC93}" type="pres">
      <dgm:prSet presAssocID="{A8113C13-114A-4E48-8D27-4549DD43796C}" presName="Parent1" presStyleLbl="node1" presStyleIdx="6" presStyleCnt="8" custLinFactY="-100000" custLinFactNeighborX="55659" custLinFactNeighborY="-15045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93BDD6-4C1E-4BD9-9172-A1F842322CA9}" type="pres">
      <dgm:prSet presAssocID="{A8113C13-114A-4E48-8D27-4549DD43796C}" presName="Childtext1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1CC933B5-E8BF-4D37-8867-B8E65866F9F7}" type="pres">
      <dgm:prSet presAssocID="{A8113C13-114A-4E48-8D27-4549DD43796C}" presName="BalanceSpacing" presStyleCnt="0"/>
      <dgm:spPr/>
    </dgm:pt>
    <dgm:pt modelId="{63ADF896-6FED-4421-848C-7D327C3D9D72}" type="pres">
      <dgm:prSet presAssocID="{A8113C13-114A-4E48-8D27-4549DD43796C}" presName="BalanceSpacing1" presStyleCnt="0"/>
      <dgm:spPr/>
    </dgm:pt>
    <dgm:pt modelId="{E0A6E82F-3111-4A16-A5EA-45DCC0AF6CEA}" type="pres">
      <dgm:prSet presAssocID="{D7F67475-5354-47E1-AA0E-1F2EC4CA20B5}" presName="Accent1Text" presStyleLbl="node1" presStyleIdx="7" presStyleCnt="8" custAng="19577215" custScaleX="57943" custScaleY="35651" custLinFactX="38714" custLinFactNeighborX="100000" custLinFactNeighborY="5279"/>
      <dgm:spPr/>
      <dgm:t>
        <a:bodyPr/>
        <a:lstStyle/>
        <a:p>
          <a:endParaRPr lang="ru-RU"/>
        </a:p>
      </dgm:t>
    </dgm:pt>
  </dgm:ptLst>
  <dgm:cxnLst>
    <dgm:cxn modelId="{BC6CF4AE-9E70-4A34-BEE9-57D109C23862}" srcId="{B17DBC0A-ADDA-4B6C-8AB6-B56B19A85D11}" destId="{12D410A8-4E28-4A54-B593-C2193AD5D157}" srcOrd="0" destOrd="0" parTransId="{50604935-2CFD-4EA5-99B6-0068ADDAF5F9}" sibTransId="{CF6B2350-9386-45FD-970E-E015370F6A45}"/>
    <dgm:cxn modelId="{709223BD-FCB9-4CEA-BCAD-4A3F622D2709}" srcId="{179EBCE9-8727-4A3C-B577-DDCB10DC59BB}" destId="{B17DBC0A-ADDA-4B6C-8AB6-B56B19A85D11}" srcOrd="2" destOrd="0" parTransId="{1D22215D-C944-448D-A831-59A98AF87620}" sibTransId="{B6E9A918-0344-4FEE-801C-398FE4B97DA9}"/>
    <dgm:cxn modelId="{0AB22C98-2D44-4D7C-A750-82621910B2E4}" type="presOf" srcId="{179EBCE9-8727-4A3C-B577-DDCB10DC59BB}" destId="{893ABA88-9850-43C5-ADBA-4DE0169B36DD}" srcOrd="0" destOrd="0" presId="urn:microsoft.com/office/officeart/2008/layout/AlternatingHexagons"/>
    <dgm:cxn modelId="{ED9CCA88-27B8-42A7-89A4-FEB13D5E112C}" type="presOf" srcId="{F1AE4059-3BBC-4F10-9236-A6D375AC8729}" destId="{7F4D67D9-184B-4F4D-AE02-F7EAA8B2AA6C}" srcOrd="0" destOrd="0" presId="urn:microsoft.com/office/officeart/2008/layout/AlternatingHexagons"/>
    <dgm:cxn modelId="{569CD1B5-87B4-4BBC-9945-8CA01842F8C1}" type="presOf" srcId="{B6E9A918-0344-4FEE-801C-398FE4B97DA9}" destId="{B407EA1C-2EF4-4319-89B1-F6D3478650A3}" srcOrd="0" destOrd="0" presId="urn:microsoft.com/office/officeart/2008/layout/AlternatingHexagons"/>
    <dgm:cxn modelId="{BB6EDD31-97CA-4ADB-BC54-5863329BAC26}" srcId="{F1AE4059-3BBC-4F10-9236-A6D375AC8729}" destId="{DCD0B5FC-9924-42D2-AD43-4DD9F5C50392}" srcOrd="0" destOrd="0" parTransId="{96DF857A-BAF2-4122-846D-5716E84B8E8C}" sibTransId="{9CC4228E-1944-44FB-958F-795EE961F5CE}"/>
    <dgm:cxn modelId="{F9357EED-3EB9-449B-9332-5DDCF11B17DC}" type="presOf" srcId="{A8113C13-114A-4E48-8D27-4549DD43796C}" destId="{22F9C7BB-0AEF-48D6-B0BD-1FBC281DAC93}" srcOrd="0" destOrd="0" presId="urn:microsoft.com/office/officeart/2008/layout/AlternatingHexagons"/>
    <dgm:cxn modelId="{033D58A0-6A9F-47EC-B45C-3E85EDE13A2D}" type="presOf" srcId="{12D410A8-4E28-4A54-B593-C2193AD5D157}" destId="{E9E33D49-89F6-4D01-816D-0B0B22D57F90}" srcOrd="0" destOrd="0" presId="urn:microsoft.com/office/officeart/2008/layout/AlternatingHexagons"/>
    <dgm:cxn modelId="{F003068D-422D-4286-AB8A-DE7DF9529C38}" type="presOf" srcId="{D7F67475-5354-47E1-AA0E-1F2EC4CA20B5}" destId="{E0A6E82F-3111-4A16-A5EA-45DCC0AF6CEA}" srcOrd="0" destOrd="0" presId="urn:microsoft.com/office/officeart/2008/layout/AlternatingHexagons"/>
    <dgm:cxn modelId="{BD083803-FEA4-4D8B-AFF4-2B743AF71436}" type="presOf" srcId="{8E511ABD-3C06-4307-B2E8-BAA088EA8007}" destId="{BD8DC07E-3F8D-4837-8412-5D44FB955B91}" srcOrd="0" destOrd="0" presId="urn:microsoft.com/office/officeart/2008/layout/AlternatingHexagons"/>
    <dgm:cxn modelId="{BEC1EB8F-63C5-4EE0-AA79-8D00AB953514}" type="presOf" srcId="{DCD0B5FC-9924-42D2-AD43-4DD9F5C50392}" destId="{DE6B85AA-A113-4F8E-B49F-881F55DFB3E0}" srcOrd="0" destOrd="0" presId="urn:microsoft.com/office/officeart/2008/layout/AlternatingHexagons"/>
    <dgm:cxn modelId="{FD0E6962-F0DD-4987-8A98-F26A023C0DAA}" type="presOf" srcId="{B17DBC0A-ADDA-4B6C-8AB6-B56B19A85D11}" destId="{C7FB8CE0-8BD9-4136-BB8A-CE8165E7FA92}" srcOrd="0" destOrd="0" presId="urn:microsoft.com/office/officeart/2008/layout/AlternatingHexagons"/>
    <dgm:cxn modelId="{62DD6632-C6D7-4500-8F03-024295D6F3DF}" srcId="{179EBCE9-8727-4A3C-B577-DDCB10DC59BB}" destId="{F1AE4059-3BBC-4F10-9236-A6D375AC8729}" srcOrd="0" destOrd="0" parTransId="{1E89C2F8-51D1-4C0F-8E6D-0D2B6508D950}" sibTransId="{8E511ABD-3C06-4307-B2E8-BAA088EA8007}"/>
    <dgm:cxn modelId="{5A880288-0785-4F53-93E6-5F202CDFE2C4}" srcId="{179EBCE9-8727-4A3C-B577-DDCB10DC59BB}" destId="{0C5CE48A-46DB-49D4-BDEB-57A4367159B2}" srcOrd="1" destOrd="0" parTransId="{1A81A292-0112-449D-9FB5-7466D842236F}" sibTransId="{5535539D-1061-421B-903D-574CA19C1110}"/>
    <dgm:cxn modelId="{6C2C6D7D-8787-46C6-BD32-E9B87C6223DF}" srcId="{179EBCE9-8727-4A3C-B577-DDCB10DC59BB}" destId="{A8113C13-114A-4E48-8D27-4549DD43796C}" srcOrd="3" destOrd="0" parTransId="{25D7BDC9-E1D3-44D8-A778-436343378E14}" sibTransId="{D7F67475-5354-47E1-AA0E-1F2EC4CA20B5}"/>
    <dgm:cxn modelId="{5C10E721-4EBD-4A30-AB59-259FB4E1C9EF}" type="presOf" srcId="{5535539D-1061-421B-903D-574CA19C1110}" destId="{EA54512A-CC73-425D-A872-8167B048C4C5}" srcOrd="0" destOrd="0" presId="urn:microsoft.com/office/officeart/2008/layout/AlternatingHexagons"/>
    <dgm:cxn modelId="{31356A44-C41F-41D3-8D66-A06819FB2340}" type="presOf" srcId="{0C5CE48A-46DB-49D4-BDEB-57A4367159B2}" destId="{4F4F69BF-10EB-4515-BE42-C19F37369740}" srcOrd="0" destOrd="0" presId="urn:microsoft.com/office/officeart/2008/layout/AlternatingHexagons"/>
    <dgm:cxn modelId="{68723EBF-9ED8-4C88-892B-503DD3931F7F}" type="presParOf" srcId="{893ABA88-9850-43C5-ADBA-4DE0169B36DD}" destId="{B7284B28-FB8E-486F-9F70-C125211EA3EC}" srcOrd="0" destOrd="0" presId="urn:microsoft.com/office/officeart/2008/layout/AlternatingHexagons"/>
    <dgm:cxn modelId="{617BF62E-3528-4B01-8323-9A5482866A65}" type="presParOf" srcId="{B7284B28-FB8E-486F-9F70-C125211EA3EC}" destId="{7F4D67D9-184B-4F4D-AE02-F7EAA8B2AA6C}" srcOrd="0" destOrd="0" presId="urn:microsoft.com/office/officeart/2008/layout/AlternatingHexagons"/>
    <dgm:cxn modelId="{E9B38B6F-8651-4357-912C-86BBD239D767}" type="presParOf" srcId="{B7284B28-FB8E-486F-9F70-C125211EA3EC}" destId="{DE6B85AA-A113-4F8E-B49F-881F55DFB3E0}" srcOrd="1" destOrd="0" presId="urn:microsoft.com/office/officeart/2008/layout/AlternatingHexagons"/>
    <dgm:cxn modelId="{C36BA007-32F6-4AC2-A07D-AE3049E35BFC}" type="presParOf" srcId="{B7284B28-FB8E-486F-9F70-C125211EA3EC}" destId="{7AF78DEC-33AC-4897-B565-97476FA68DE6}" srcOrd="2" destOrd="0" presId="urn:microsoft.com/office/officeart/2008/layout/AlternatingHexagons"/>
    <dgm:cxn modelId="{CD99C9D1-1211-4D81-AD61-1CBE2F5EB600}" type="presParOf" srcId="{B7284B28-FB8E-486F-9F70-C125211EA3EC}" destId="{DBBB6014-781E-4CC5-8F70-A8ACBD88FAF8}" srcOrd="3" destOrd="0" presId="urn:microsoft.com/office/officeart/2008/layout/AlternatingHexagons"/>
    <dgm:cxn modelId="{945329DD-10E9-4444-B164-C4C94D50CBCF}" type="presParOf" srcId="{B7284B28-FB8E-486F-9F70-C125211EA3EC}" destId="{BD8DC07E-3F8D-4837-8412-5D44FB955B91}" srcOrd="4" destOrd="0" presId="urn:microsoft.com/office/officeart/2008/layout/AlternatingHexagons"/>
    <dgm:cxn modelId="{84EA611A-91B3-4A8A-9B0F-163E5954ED2E}" type="presParOf" srcId="{893ABA88-9850-43C5-ADBA-4DE0169B36DD}" destId="{7EFC0186-8EEA-48DF-84B9-07B49A2406D9}" srcOrd="1" destOrd="0" presId="urn:microsoft.com/office/officeart/2008/layout/AlternatingHexagons"/>
    <dgm:cxn modelId="{A9CF41C2-E6AC-479F-8451-E9FCDC3DFE49}" type="presParOf" srcId="{893ABA88-9850-43C5-ADBA-4DE0169B36DD}" destId="{3F14442B-D397-4C8C-820D-6939772BD358}" srcOrd="2" destOrd="0" presId="urn:microsoft.com/office/officeart/2008/layout/AlternatingHexagons"/>
    <dgm:cxn modelId="{192882F4-C71F-4EE0-B79C-DE1F0A304943}" type="presParOf" srcId="{3F14442B-D397-4C8C-820D-6939772BD358}" destId="{4F4F69BF-10EB-4515-BE42-C19F37369740}" srcOrd="0" destOrd="0" presId="urn:microsoft.com/office/officeart/2008/layout/AlternatingHexagons"/>
    <dgm:cxn modelId="{F8CA0110-722E-4391-8814-613C650767E9}" type="presParOf" srcId="{3F14442B-D397-4C8C-820D-6939772BD358}" destId="{94242859-E611-43AA-9EB3-8E0EE6EB48F9}" srcOrd="1" destOrd="0" presId="urn:microsoft.com/office/officeart/2008/layout/AlternatingHexagons"/>
    <dgm:cxn modelId="{DB79DD12-936E-4777-936E-CDAB7B3D0D17}" type="presParOf" srcId="{3F14442B-D397-4C8C-820D-6939772BD358}" destId="{8D38A5CB-AD34-4B8B-8DB7-FBDCEB51BE6E}" srcOrd="2" destOrd="0" presId="urn:microsoft.com/office/officeart/2008/layout/AlternatingHexagons"/>
    <dgm:cxn modelId="{D4832584-F5E5-46CD-A3E8-D8A2DE17E69C}" type="presParOf" srcId="{3F14442B-D397-4C8C-820D-6939772BD358}" destId="{9652DADA-4C16-4E56-B5E9-19FF6323E5A6}" srcOrd="3" destOrd="0" presId="urn:microsoft.com/office/officeart/2008/layout/AlternatingHexagons"/>
    <dgm:cxn modelId="{C6D922FB-5C48-4DD0-9141-0F4BEA06A488}" type="presParOf" srcId="{3F14442B-D397-4C8C-820D-6939772BD358}" destId="{EA54512A-CC73-425D-A872-8167B048C4C5}" srcOrd="4" destOrd="0" presId="urn:microsoft.com/office/officeart/2008/layout/AlternatingHexagons"/>
    <dgm:cxn modelId="{54903930-49D8-4ECB-ABB9-C056B3A1B6E0}" type="presParOf" srcId="{893ABA88-9850-43C5-ADBA-4DE0169B36DD}" destId="{BF4BD5AA-DD2A-4CED-A7DE-3B1D37ACACA3}" srcOrd="3" destOrd="0" presId="urn:microsoft.com/office/officeart/2008/layout/AlternatingHexagons"/>
    <dgm:cxn modelId="{D5888BB8-64B1-442A-BA70-F1FB8772D20E}" type="presParOf" srcId="{893ABA88-9850-43C5-ADBA-4DE0169B36DD}" destId="{CA1C1AD5-4211-49A3-A59E-CA7D918E6E53}" srcOrd="4" destOrd="0" presId="urn:microsoft.com/office/officeart/2008/layout/AlternatingHexagons"/>
    <dgm:cxn modelId="{367C42E7-7282-402B-86E2-3C36B945837A}" type="presParOf" srcId="{CA1C1AD5-4211-49A3-A59E-CA7D918E6E53}" destId="{C7FB8CE0-8BD9-4136-BB8A-CE8165E7FA92}" srcOrd="0" destOrd="0" presId="urn:microsoft.com/office/officeart/2008/layout/AlternatingHexagons"/>
    <dgm:cxn modelId="{C2FF638D-7662-40D9-856C-BC0646DE7075}" type="presParOf" srcId="{CA1C1AD5-4211-49A3-A59E-CA7D918E6E53}" destId="{E9E33D49-89F6-4D01-816D-0B0B22D57F90}" srcOrd="1" destOrd="0" presId="urn:microsoft.com/office/officeart/2008/layout/AlternatingHexagons"/>
    <dgm:cxn modelId="{C2762322-4D8D-489B-B046-1FC75A104DD7}" type="presParOf" srcId="{CA1C1AD5-4211-49A3-A59E-CA7D918E6E53}" destId="{3EC7CDFB-9E9B-470E-9CAB-9B12AE21A05D}" srcOrd="2" destOrd="0" presId="urn:microsoft.com/office/officeart/2008/layout/AlternatingHexagons"/>
    <dgm:cxn modelId="{10EAF25A-9D69-4C51-AFFB-596F42939AE1}" type="presParOf" srcId="{CA1C1AD5-4211-49A3-A59E-CA7D918E6E53}" destId="{33BCAB92-B021-4DD2-844F-E62BE3005CE3}" srcOrd="3" destOrd="0" presId="urn:microsoft.com/office/officeart/2008/layout/AlternatingHexagons"/>
    <dgm:cxn modelId="{363CA38A-20D3-4EB0-B7A8-9DFF0C7F2845}" type="presParOf" srcId="{CA1C1AD5-4211-49A3-A59E-CA7D918E6E53}" destId="{B407EA1C-2EF4-4319-89B1-F6D3478650A3}" srcOrd="4" destOrd="0" presId="urn:microsoft.com/office/officeart/2008/layout/AlternatingHexagons"/>
    <dgm:cxn modelId="{1C285CA0-7E85-441D-942B-555E27A05D68}" type="presParOf" srcId="{893ABA88-9850-43C5-ADBA-4DE0169B36DD}" destId="{B5294E4E-43B1-42F6-882A-FE26893E557E}" srcOrd="5" destOrd="0" presId="urn:microsoft.com/office/officeart/2008/layout/AlternatingHexagons"/>
    <dgm:cxn modelId="{96B2379C-5FC7-4814-83D7-17B2CD975130}" type="presParOf" srcId="{893ABA88-9850-43C5-ADBA-4DE0169B36DD}" destId="{1D3F0D6B-C230-4B06-8E1E-28920E06F538}" srcOrd="6" destOrd="0" presId="urn:microsoft.com/office/officeart/2008/layout/AlternatingHexagons"/>
    <dgm:cxn modelId="{FA4264DC-9B29-4139-89A1-C98C043E60BF}" type="presParOf" srcId="{1D3F0D6B-C230-4B06-8E1E-28920E06F538}" destId="{22F9C7BB-0AEF-48D6-B0BD-1FBC281DAC93}" srcOrd="0" destOrd="0" presId="urn:microsoft.com/office/officeart/2008/layout/AlternatingHexagons"/>
    <dgm:cxn modelId="{D8201B35-D3E9-4196-B3F5-B310810B0051}" type="presParOf" srcId="{1D3F0D6B-C230-4B06-8E1E-28920E06F538}" destId="{A393BDD6-4C1E-4BD9-9172-A1F842322CA9}" srcOrd="1" destOrd="0" presId="urn:microsoft.com/office/officeart/2008/layout/AlternatingHexagons"/>
    <dgm:cxn modelId="{37ECC361-5325-4CE1-A670-797D7C80FAD7}" type="presParOf" srcId="{1D3F0D6B-C230-4B06-8E1E-28920E06F538}" destId="{1CC933B5-E8BF-4D37-8867-B8E65866F9F7}" srcOrd="2" destOrd="0" presId="urn:microsoft.com/office/officeart/2008/layout/AlternatingHexagons"/>
    <dgm:cxn modelId="{1BBFE4D5-0FB1-4AAC-8A1F-F60920AF94DB}" type="presParOf" srcId="{1D3F0D6B-C230-4B06-8E1E-28920E06F538}" destId="{63ADF896-6FED-4421-848C-7D327C3D9D72}" srcOrd="3" destOrd="0" presId="urn:microsoft.com/office/officeart/2008/layout/AlternatingHexagons"/>
    <dgm:cxn modelId="{11AEDB59-55E2-411B-B814-4D90F6823A9B}" type="presParOf" srcId="{1D3F0D6B-C230-4B06-8E1E-28920E06F538}" destId="{E0A6E82F-3111-4A16-A5EA-45DCC0AF6CEA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0.55433</cdr:x>
      <cdr:y>0.47541</cdr:y>
    </cdr:from>
    <cdr:to>
      <cdr:x>0.67145</cdr:x>
      <cdr:y>0.70313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438400" y="1104900"/>
          <a:ext cx="515194" cy="5292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 smtClean="0"/>
            <a:t>63%</a:t>
          </a:r>
          <a:endParaRPr lang="ru-RU" sz="1200" b="1" dirty="0"/>
        </a:p>
      </cdr:txBody>
    </cdr:sp>
  </cdr:relSizeAnchor>
  <cdr:relSizeAnchor xmlns:cdr="http://schemas.openxmlformats.org/drawingml/2006/chartDrawing">
    <cdr:from>
      <cdr:x>0.25984</cdr:x>
      <cdr:y>0.42623</cdr:y>
    </cdr:from>
    <cdr:to>
      <cdr:x>0.41575</cdr:x>
      <cdr:y>0.52459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143000" y="990600"/>
          <a:ext cx="6858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 smtClean="0"/>
            <a:t>25%</a:t>
          </a:r>
          <a:endParaRPr lang="ru-RU" sz="1200" b="1" dirty="0"/>
        </a:p>
      </cdr:txBody>
    </cdr:sp>
  </cdr:relSizeAnchor>
  <cdr:relSizeAnchor xmlns:cdr="http://schemas.openxmlformats.org/drawingml/2006/chartDrawing">
    <cdr:from>
      <cdr:x>0.39843</cdr:x>
      <cdr:y>0.2623</cdr:y>
    </cdr:from>
    <cdr:to>
      <cdr:x>0.51969</cdr:x>
      <cdr:y>0.42623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752601" y="609600"/>
          <a:ext cx="533400" cy="381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 smtClean="0"/>
            <a:t>12%</a:t>
          </a:r>
          <a:endParaRPr lang="ru-RU" sz="1200" b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630C83-F9DC-4882-84FF-98EEEB339994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82F3AB-E7A1-4AF1-B720-85CA3EFE2C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1458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26803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26803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26803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528837"/>
      </p:ext>
    </p:extLst>
  </p:cSld>
  <p:clrMapOvr>
    <a:masterClrMapping/>
  </p:clrMapOvr>
  <p:transition spd="med" advClick="0" advTm="26803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463186"/>
      </p:ext>
    </p:extLst>
  </p:cSld>
  <p:clrMapOvr>
    <a:masterClrMapping/>
  </p:clrMapOvr>
  <p:transition spd="med" advClick="0" advTm="26803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552440"/>
      </p:ext>
    </p:extLst>
  </p:cSld>
  <p:clrMapOvr>
    <a:masterClrMapping/>
  </p:clrMapOvr>
  <p:transition spd="med" advClick="0" advTm="26803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985883"/>
      </p:ext>
    </p:extLst>
  </p:cSld>
  <p:clrMapOvr>
    <a:masterClrMapping/>
  </p:clrMapOvr>
  <p:transition spd="med" advClick="0" advTm="26803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746076"/>
      </p:ext>
    </p:extLst>
  </p:cSld>
  <p:clrMapOvr>
    <a:masterClrMapping/>
  </p:clrMapOvr>
  <p:transition spd="med" advClick="0" advTm="26803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425173"/>
      </p:ext>
    </p:extLst>
  </p:cSld>
  <p:clrMapOvr>
    <a:masterClrMapping/>
  </p:clrMapOvr>
  <p:transition spd="med" advClick="0" advTm="26803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986569"/>
      </p:ext>
    </p:extLst>
  </p:cSld>
  <p:clrMapOvr>
    <a:masterClrMapping/>
  </p:clrMapOvr>
  <p:transition spd="med" advClick="0" advTm="26803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608456"/>
      </p:ext>
    </p:extLst>
  </p:cSld>
  <p:clrMapOvr>
    <a:masterClrMapping/>
  </p:clrMapOvr>
  <p:transition spd="med" advClick="0" advTm="26803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26803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762789"/>
      </p:ext>
    </p:extLst>
  </p:cSld>
  <p:clrMapOvr>
    <a:masterClrMapping/>
  </p:clrMapOvr>
  <p:transition spd="med" advClick="0" advTm="26803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326838"/>
      </p:ext>
    </p:extLst>
  </p:cSld>
  <p:clrMapOvr>
    <a:masterClrMapping/>
  </p:clrMapOvr>
  <p:transition spd="med" advClick="0" advTm="26803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792178"/>
      </p:ext>
    </p:extLst>
  </p:cSld>
  <p:clrMapOvr>
    <a:masterClrMapping/>
  </p:clrMapOvr>
  <p:transition spd="med" advClick="0" advTm="26803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26803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26803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26803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26803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26803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26803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26803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12/22/2020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26803">
    <p:wipe/>
  </p:transition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26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Click="0" advTm="26803">
    <p:wipe/>
  </p:transition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audio" Target="../media/media1.mp3"/><Relationship Id="rId7" Type="http://schemas.openxmlformats.org/officeDocument/2006/relationships/image" Target="../media/image3.jpe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2.jpeg"/><Relationship Id="rId11" Type="http://schemas.openxmlformats.org/officeDocument/2006/relationships/image" Target="../media/image7.png"/><Relationship Id="rId5" Type="http://schemas.openxmlformats.org/officeDocument/2006/relationships/image" Target="../media/image1.jpeg"/><Relationship Id="rId10" Type="http://schemas.openxmlformats.org/officeDocument/2006/relationships/image" Target="../media/image6.jpe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1.jpeg"/><Relationship Id="rId7" Type="http://schemas.openxmlformats.org/officeDocument/2006/relationships/image" Target="../media/image46.jpeg"/><Relationship Id="rId12" Type="http://schemas.openxmlformats.org/officeDocument/2006/relationships/image" Target="../media/image5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1.jpeg"/><Relationship Id="rId7" Type="http://schemas.openxmlformats.org/officeDocument/2006/relationships/image" Target="../media/image5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1.jpeg"/><Relationship Id="rId7" Type="http://schemas.openxmlformats.org/officeDocument/2006/relationships/image" Target="../media/image63.jpeg"/><Relationship Id="rId12" Type="http://schemas.openxmlformats.org/officeDocument/2006/relationships/image" Target="../media/image6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62.jpeg"/><Relationship Id="rId11" Type="http://schemas.openxmlformats.org/officeDocument/2006/relationships/image" Target="../media/image67.jpeg"/><Relationship Id="rId5" Type="http://schemas.openxmlformats.org/officeDocument/2006/relationships/image" Target="../media/image61.png"/><Relationship Id="rId10" Type="http://schemas.openxmlformats.org/officeDocument/2006/relationships/image" Target="../media/image66.jpeg"/><Relationship Id="rId4" Type="http://schemas.openxmlformats.org/officeDocument/2006/relationships/image" Target="../media/image60.png"/><Relationship Id="rId9" Type="http://schemas.openxmlformats.org/officeDocument/2006/relationships/image" Target="../media/image6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1.jpeg"/><Relationship Id="rId7" Type="http://schemas.openxmlformats.org/officeDocument/2006/relationships/image" Target="../media/image7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10" Type="http://schemas.openxmlformats.org/officeDocument/2006/relationships/image" Target="../media/image75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1.jpeg"/><Relationship Id="rId7" Type="http://schemas.openxmlformats.org/officeDocument/2006/relationships/image" Target="../media/image7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1.jpeg"/><Relationship Id="rId7" Type="http://schemas.openxmlformats.org/officeDocument/2006/relationships/image" Target="../media/image8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10" Type="http://schemas.openxmlformats.org/officeDocument/2006/relationships/image" Target="../media/image87.jpeg"/><Relationship Id="rId4" Type="http://schemas.openxmlformats.org/officeDocument/2006/relationships/image" Target="../media/image81.jpeg"/><Relationship Id="rId9" Type="http://schemas.openxmlformats.org/officeDocument/2006/relationships/image" Target="../media/image86.jpe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92.jpeg"/><Relationship Id="rId3" Type="http://schemas.openxmlformats.org/officeDocument/2006/relationships/image" Target="../media/image1.jpeg"/><Relationship Id="rId7" Type="http://schemas.openxmlformats.org/officeDocument/2006/relationships/diagramColors" Target="../diagrams/colors1.xml"/><Relationship Id="rId12" Type="http://schemas.openxmlformats.org/officeDocument/2006/relationships/image" Target="../media/image9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90.jpeg"/><Relationship Id="rId5" Type="http://schemas.openxmlformats.org/officeDocument/2006/relationships/diagramLayout" Target="../diagrams/layout1.xml"/><Relationship Id="rId15" Type="http://schemas.openxmlformats.org/officeDocument/2006/relationships/image" Target="../media/image94.jpeg"/><Relationship Id="rId10" Type="http://schemas.openxmlformats.org/officeDocument/2006/relationships/image" Target="../media/image89.jpeg"/><Relationship Id="rId4" Type="http://schemas.openxmlformats.org/officeDocument/2006/relationships/diagramData" Target="../diagrams/data1.xml"/><Relationship Id="rId9" Type="http://schemas.openxmlformats.org/officeDocument/2006/relationships/image" Target="../media/image88.jpeg"/><Relationship Id="rId14" Type="http://schemas.openxmlformats.org/officeDocument/2006/relationships/image" Target="../media/image9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1.jpeg"/><Relationship Id="rId7" Type="http://schemas.openxmlformats.org/officeDocument/2006/relationships/image" Target="../media/image9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0.png"/><Relationship Id="rId7" Type="http://schemas.openxmlformats.org/officeDocument/2006/relationships/image" Target="../media/image10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image" Target="../media/image103.jpeg"/><Relationship Id="rId5" Type="http://schemas.openxmlformats.org/officeDocument/2006/relationships/image" Target="../media/image102.png"/><Relationship Id="rId10" Type="http://schemas.openxmlformats.org/officeDocument/2006/relationships/image" Target="../media/image107.png"/><Relationship Id="rId4" Type="http://schemas.openxmlformats.org/officeDocument/2006/relationships/image" Target="../media/image101.png"/><Relationship Id="rId9" Type="http://schemas.openxmlformats.org/officeDocument/2006/relationships/image" Target="../media/image10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1.jpeg"/><Relationship Id="rId7" Type="http://schemas.openxmlformats.org/officeDocument/2006/relationships/hyperlink" Target="http://sasovo3.russia-sad.ru/mbdoudsn3@bk.ru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hyperlink" Target="http://sasovo3.russia-sad.ru/" TargetMode="External"/><Relationship Id="rId5" Type="http://schemas.openxmlformats.org/officeDocument/2006/relationships/hyperlink" Target="mailto:sasovoadmin@sasovo.ryazan.ru" TargetMode="Externa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chart" Target="../charts/chart1.xml"/><Relationship Id="rId7" Type="http://schemas.openxmlformats.org/officeDocument/2006/relationships/image" Target="../media/image1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10" Type="http://schemas.openxmlformats.org/officeDocument/2006/relationships/image" Target="../media/image113.png"/><Relationship Id="rId4" Type="http://schemas.openxmlformats.org/officeDocument/2006/relationships/hyperlink" Target="http://sasovo3.russia-sad.ru/" TargetMode="External"/><Relationship Id="rId9" Type="http://schemas.openxmlformats.org/officeDocument/2006/relationships/image" Target="../media/image1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1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3" Type="http://schemas.openxmlformats.org/officeDocument/2006/relationships/image" Target="../media/image1.jpeg"/><Relationship Id="rId7" Type="http://schemas.openxmlformats.org/officeDocument/2006/relationships/image" Target="../media/image12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6" Type="http://schemas.openxmlformats.org/officeDocument/2006/relationships/image" Target="../media/image120.jpeg"/><Relationship Id="rId5" Type="http://schemas.openxmlformats.org/officeDocument/2006/relationships/image" Target="../media/image119.png"/><Relationship Id="rId4" Type="http://schemas.openxmlformats.org/officeDocument/2006/relationships/image" Target="../media/image118.jpeg"/><Relationship Id="rId9" Type="http://schemas.openxmlformats.org/officeDocument/2006/relationships/image" Target="../media/image12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.jpeg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1.jpeg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1.jpeg"/><Relationship Id="rId7" Type="http://schemas.openxmlformats.org/officeDocument/2006/relationships/image" Target="../media/image3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1.jpeg"/><Relationship Id="rId7" Type="http://schemas.openxmlformats.org/officeDocument/2006/relationships/image" Target="../media/image3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hinh-nen-slide-dep-34_0353498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1"/>
            <a:ext cx="9144000" cy="7162801"/>
          </a:xfrm>
          <a:prstGeom prst="rect">
            <a:avLst/>
          </a:prstGeom>
          <a:noFill/>
        </p:spPr>
      </p:pic>
      <p:pic>
        <p:nvPicPr>
          <p:cNvPr id="4" name="Picture 7" descr="C:\Users\User\Desktop\U6RBGo7TBoM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68682" y="1040487"/>
            <a:ext cx="4419600" cy="990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2146233" y="259377"/>
            <a:ext cx="38154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900" b="1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АДМИНИСТРАЦИЯ    </a:t>
            </a:r>
            <a:r>
              <a:rPr lang="ru-RU" sz="9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МУНИЦИПАЛЬНОГО ОБРАЗОВАНИЯ   -    </a:t>
            </a:r>
            <a:endParaRPr lang="ru-RU" sz="9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9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ГОРОДСКОЙ ОКРУГ ГОРОД САСОВО  РЯЗАНСКОЙ ОБЛАСТИ</a:t>
            </a:r>
            <a:endParaRPr lang="ru-RU" sz="9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User\Desktop\ДЕТСАД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252519">
            <a:off x="87011" y="4478761"/>
            <a:ext cx="2777248" cy="18650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13" descr="C:\Users\User\Desktop\DSC_0005.JPG"/>
          <p:cNvPicPr>
            <a:picLocks noChangeAspect="1" noChangeArrowheads="1"/>
          </p:cNvPicPr>
          <p:nvPr/>
        </p:nvPicPr>
        <p:blipFill rotWithShape="1">
          <a:blip r:embed="rId8" cstate="print"/>
          <a:srcRect t="12185" r="-637"/>
          <a:stretch/>
        </p:blipFill>
        <p:spPr bwMode="auto">
          <a:xfrm rot="268912">
            <a:off x="6162684" y="4540023"/>
            <a:ext cx="2977623" cy="1823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1905000" y="609600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УПРАВЛЕНИЕ ОБРАЗОВАНИЯ ГОРОДА САСОВО    </a:t>
            </a:r>
            <a:endParaRPr lang="ru-RU" sz="1100" b="1" i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(УО г. САСОВО)</a:t>
            </a:r>
            <a:endParaRPr lang="ru-RU" sz="1100" b="1" i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04900" y="2124670"/>
            <a:ext cx="6934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Муниципальное    бюджетное дошкольное </a:t>
            </a:r>
            <a:endParaRPr lang="ru-RU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образовательное учреждение  «Детский сад 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3»</a:t>
            </a:r>
            <a:endParaRPr lang="ru-RU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(МБДОУДС 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3)</a:t>
            </a:r>
          </a:p>
        </p:txBody>
      </p:sp>
      <p:pic>
        <p:nvPicPr>
          <p:cNvPr id="10" name="Picture 12" descr="C:\Users\User\Desktop\6f40ee577747737c1157c5acd412fbdf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1000" y="152400"/>
            <a:ext cx="1219200" cy="14633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1" descr="C:\Users\User\Desktop\400x400_pk37kl-ryazanskaya-obl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620000" y="152400"/>
            <a:ext cx="1305975" cy="1447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020291" y="4583809"/>
            <a:ext cx="3103418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Наш детский сад 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– это сотрудники. Самые трудолюбивые, творческие, всё умеющие, болеющие за всё душой, любящие детей люди. </a:t>
            </a:r>
            <a:endParaRPr lang="en-US" sz="1400" b="1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Всё что мы делаем в нашем детском саду – мы делаем ради них, ради того, чтобы они росли</a:t>
            </a:r>
            <a:r>
              <a:rPr lang="en-US" sz="1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счастливыми  и гармонично развивались.</a:t>
            </a:r>
            <a:endParaRPr lang="ru-RU" sz="16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819400" y="3018168"/>
            <a:ext cx="3868882" cy="141577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 </a:t>
            </a:r>
            <a:r>
              <a:rPr lang="ru-RU" sz="16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Наш детский сад –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это милые, добрые умные, весёлые, шумные, </a:t>
            </a:r>
            <a:endParaRPr lang="ru-RU" sz="1400" b="1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замечательные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дети.</a:t>
            </a:r>
            <a:r>
              <a:rPr lang="ru-RU" sz="1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Наш </a:t>
            </a:r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детский сад 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– это  активные, </a:t>
            </a:r>
            <a:endParaRPr lang="ru-RU" sz="1400" b="1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неравнодушные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инициативные </a:t>
            </a:r>
          </a:p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родители </a:t>
            </a:r>
            <a:endParaRPr lang="ru-RU" sz="1400" b="1" dirty="0">
              <a:solidFill>
                <a:prstClr val="white">
                  <a:lumMod val="85000"/>
                </a:prstClr>
              </a:solidFill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минус - детский сад - это домик для ребят_(Audio-VK4.ru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52600" y="645147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1771157"/>
      </p:ext>
    </p:extLst>
  </p:cSld>
  <p:clrMapOvr>
    <a:masterClrMapping/>
  </p:clrMapOvr>
  <p:transition spd="med" advClick="0" advTm="265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302" numSld="999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" grpId="0"/>
      <p:bldP spid="13" grpId="0"/>
    </p:bldLst>
  </p:timing>
  <p:extLst mod="1">
    <p:ext uri="{E180D4A7-C9FB-4DFB-919C-405C955672EB}">
      <p14:showEvtLst xmlns:p14="http://schemas.microsoft.com/office/powerpoint/2010/main">
        <p14:playEvt time="0" objId="1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hinh-nen-slide-dep-34_0353498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901" y="-34636"/>
            <a:ext cx="9144000" cy="6858000"/>
          </a:xfrm>
          <a:prstGeom prst="rect">
            <a:avLst/>
          </a:prstGeom>
          <a:noFill/>
        </p:spPr>
      </p:pic>
      <p:sp>
        <p:nvSpPr>
          <p:cNvPr id="4" name="Минус 3"/>
          <p:cNvSpPr/>
          <p:nvPr/>
        </p:nvSpPr>
        <p:spPr>
          <a:xfrm>
            <a:off x="-126275" y="677398"/>
            <a:ext cx="2840182" cy="4439156"/>
          </a:xfrm>
          <a:prstGeom prst="mathMinus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Автоматическая сигнализация, речевое оповещение, система видеонаблюдения</a:t>
            </a:r>
            <a:endParaRPr lang="ru-RU" sz="1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Минус 5"/>
          <p:cNvSpPr/>
          <p:nvPr/>
        </p:nvSpPr>
        <p:spPr>
          <a:xfrm>
            <a:off x="2538475" y="-1318467"/>
            <a:ext cx="3886200" cy="4010891"/>
          </a:xfrm>
          <a:prstGeom prst="mathMinus">
            <a:avLst>
              <a:gd name="adj1" fmla="val 31810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 на дорогах </a:t>
            </a:r>
          </a:p>
          <a:p>
            <a:pPr algn="ctr"/>
            <a:r>
              <a:rPr lang="ru-RU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общественных местах, противопожарная безопасность</a:t>
            </a:r>
            <a:endParaRPr lang="ru-RU" sz="1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User\Desktop\Фото для конкурса\6 слайд\IMG_82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29200" y="-1523999"/>
            <a:ext cx="1440000" cy="107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Фото для конкурса\6 слайд\IMG_823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2" y="596720"/>
            <a:ext cx="2160000" cy="16199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6" name="Picture 4" descr="C:\Users\User\Desktop\Фото для конкурса\6 слайд\P104018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24429"/>
            <a:ext cx="1800436" cy="18004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7" name="Picture 5" descr="C:\Users\User\Desktop\Фото для конкурса\6 слайд\P104017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85"/>
          <a:stretch/>
        </p:blipFill>
        <p:spPr bwMode="auto">
          <a:xfrm>
            <a:off x="4191000" y="3210177"/>
            <a:ext cx="2060644" cy="1634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8" name="Picture 6" descr="C:\Users\User\Desktop\Фото для конкурса\6 слайд\IMG_4477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1" b="23636"/>
          <a:stretch/>
        </p:blipFill>
        <p:spPr bwMode="auto">
          <a:xfrm>
            <a:off x="6588491" y="2089772"/>
            <a:ext cx="2160000" cy="14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9" name="Picture 7" descr="C:\Users\User\Desktop\Фото для конкурса\6 слайд\P1090708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5" r="7506"/>
          <a:stretch/>
        </p:blipFill>
        <p:spPr bwMode="auto">
          <a:xfrm>
            <a:off x="255162" y="3529772"/>
            <a:ext cx="1800000" cy="18985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80" name="Picture 8" descr="C:\Users\User\Desktop\фото\08 сен 2017 ПОЖАР\IMG_6617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551" y="1583250"/>
            <a:ext cx="2160000" cy="16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83" name="Picture 11" descr="C:\Users\User\Desktop\фото\пожарная безопасность 2018г\IMG_7726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789" y="4992547"/>
            <a:ext cx="2794336" cy="18308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0" name="Picture 2" descr="C:\Users\User\Desktop\фото\ПДД\IMG-ef791c85a51368fdf5c5267dc6e9f470-V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4" b="8687"/>
          <a:stretch/>
        </p:blipFill>
        <p:spPr bwMode="auto">
          <a:xfrm>
            <a:off x="6424674" y="3688717"/>
            <a:ext cx="2309961" cy="31623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custDataLst>
      <p:tags r:id="rId1"/>
    </p:custDataLst>
  </p:cSld>
  <p:clrMapOvr>
    <a:masterClrMapping/>
  </p:clrMapOvr>
  <p:transition spd="med" advClick="0" advTm="1085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hinh-nen-slide-dep-34_0353498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791" y="15493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990600" y="152400"/>
            <a:ext cx="7162800" cy="7620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Bef>
                <a:spcPts val="1500"/>
              </a:spcBef>
              <a:spcAft>
                <a:spcPts val="750"/>
              </a:spcAft>
            </a:pPr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Организация питания детей</a:t>
            </a:r>
            <a:endParaRPr lang="ru-RU" sz="2800" b="1" dirty="0">
              <a:solidFill>
                <a:srgbClr val="FFFF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914400"/>
            <a:ext cx="8610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359E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Дошкольный возраст является тем периодом, когда закладывается фундамент здоровья, основы дальнейшего полноценного физического развития организма.</a:t>
            </a:r>
            <a:br>
              <a:rPr lang="ru-RU" b="1" dirty="0">
                <a:solidFill>
                  <a:srgbClr val="00359E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359E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Вырастить крепких, здоровых детей – наша важнейшая задача. И решается она совместными усилиями педагогов, медицинских работников и семьи</a:t>
            </a:r>
            <a:r>
              <a:rPr lang="ru-RU" b="1" dirty="0" smtClean="0">
                <a:solidFill>
                  <a:srgbClr val="00359E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b="1" dirty="0">
                <a:solidFill>
                  <a:srgbClr val="00359E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Немаловажная роль в оздоровлении детей является правильное и сбалансированное питание.</a:t>
            </a:r>
            <a:br>
              <a:rPr lang="ru-RU" b="1" dirty="0">
                <a:solidFill>
                  <a:srgbClr val="00359E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endParaRPr lang="ru-RU" dirty="0">
              <a:solidFill>
                <a:srgbClr val="00359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User\Desktop\фото\экскурсии контроль питания\P10600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600" y="2945725"/>
            <a:ext cx="3447600" cy="2585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2" name="Picture 4" descr="C:\Users\User\Desktop\фото\день здоровья 2019г\P110002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8" r="10834" b="13131"/>
          <a:stretch/>
        </p:blipFill>
        <p:spPr bwMode="auto">
          <a:xfrm>
            <a:off x="200890" y="2557221"/>
            <a:ext cx="2923309" cy="19447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1" name="Picture 3" descr="C:\Users\User\Desktop\фото\экскурсии контроль питания\P106000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11313" r="7576" b="5858"/>
          <a:stretch/>
        </p:blipFill>
        <p:spPr bwMode="auto">
          <a:xfrm>
            <a:off x="2362200" y="4840737"/>
            <a:ext cx="2880000" cy="19895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0885620"/>
      </p:ext>
    </p:extLst>
  </p:cSld>
  <p:clrMapOvr>
    <a:masterClrMapping/>
  </p:clrMapOvr>
  <p:transition spd="med" advClick="0" advTm="707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0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20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hinh-nen-slide-dep-34_0353498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791" y="15493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09600" y="155864"/>
            <a:ext cx="8001000" cy="5334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Мед</a:t>
            </a:r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</a:t>
            </a:r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цинское </a:t>
            </a:r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обслуживание </a:t>
            </a:r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ДОУ 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 3</a:t>
            </a:r>
            <a:endParaRPr lang="ru-R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11" descr="F:\DCIM\108___01\IMG_03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3" y="838200"/>
            <a:ext cx="2313402" cy="29128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F:\DCIM\108___01\IMG_03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35" y="4293409"/>
            <a:ext cx="3087429" cy="23160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514600" y="1143000"/>
            <a:ext cx="4191000" cy="275012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Медицинское обслуживание детей в ДОУ осуществляет </a:t>
            </a:r>
            <a:r>
              <a:rPr lang="ru-RU" sz="1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ГБУ РО </a:t>
            </a:r>
            <a:r>
              <a:rPr lang="ru-RU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Сасовский</a:t>
            </a:r>
            <a:r>
              <a:rPr lang="ru-RU" sz="1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ММЦ</a:t>
            </a:r>
            <a:r>
              <a:rPr lang="ru-RU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16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ru-RU" sz="16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</a:t>
            </a:r>
            <a:r>
              <a:rPr lang="ru-RU" sz="16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ДОУ ведется медицинская документация на дошкольников, регулярно проводятся профилактические, диспансерные медицинские осмотры, вакцинация детей. Ежегодно дошкольники осматриваются узкими специалистами. </a:t>
            </a:r>
            <a:endParaRPr lang="ru-RU" sz="1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12" descr="F:\DCIM\108___01\IMG_034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537" y="4084772"/>
            <a:ext cx="2049463" cy="27333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G:\ФОТО ДЕНЬ ОТКР ДВЕРЕЙ\100_433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209" y="4258773"/>
            <a:ext cx="3048000" cy="22863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 descr="F:\DCIM\108___01\IMG_034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945" y="828284"/>
            <a:ext cx="2160000" cy="28811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8211038"/>
      </p:ext>
    </p:extLst>
  </p:cSld>
  <p:clrMapOvr>
    <a:masterClrMapping/>
  </p:clrMapOvr>
  <p:transition spd="med" advClick="0" advTm="473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hinh-nen-slide-dep-34_0353498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8649" y="0"/>
            <a:ext cx="9144000" cy="6858000"/>
          </a:xfrm>
          <a:prstGeom prst="rect">
            <a:avLst/>
          </a:prstGeom>
          <a:noFill/>
        </p:spPr>
      </p:pic>
      <p:sp>
        <p:nvSpPr>
          <p:cNvPr id="4" name="Минус 3"/>
          <p:cNvSpPr/>
          <p:nvPr/>
        </p:nvSpPr>
        <p:spPr>
          <a:xfrm>
            <a:off x="1122451" y="-228600"/>
            <a:ext cx="6781800" cy="1276346"/>
          </a:xfrm>
          <a:prstGeom prst="mathMinus">
            <a:avLst>
              <a:gd name="adj1" fmla="val 47401"/>
            </a:avLst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ЗДОРОВЬЕСБЕРЕГАЮЩАЯ НАПРАВЛЕННОСТЬ</a:t>
            </a:r>
            <a:endParaRPr lang="ru-R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2674" y="762000"/>
            <a:ext cx="2286233" cy="17159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37200" y="22098000"/>
            <a:ext cx="5307584" cy="398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 descr="C:\Users\Admin\Desktop\Фото для конкурса\2 слайд здоровье сберег.направленность\IMG_20190405_09444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57218" y="819148"/>
            <a:ext cx="2700000" cy="202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2" name="Picture 4" descr="C:\Users\Admin\Desktop\Фото для конкурса\2 слайд здоровье сберег.направленность\IMG_361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46236" y="819148"/>
            <a:ext cx="2438400" cy="18287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4" name="Picture 6" descr="C:\Users\Admin\Desktop\Фото для конкурса\2 слайд здоровье сберег.направленность\IMG_333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52600" y="2267139"/>
            <a:ext cx="2408238" cy="18060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Объект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95"/>
          <a:stretch/>
        </p:blipFill>
        <p:spPr>
          <a:xfrm>
            <a:off x="1305790" y="5216236"/>
            <a:ext cx="2520000" cy="15385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4" name="Picture 2" descr="C:\Users\User\Desktop\фото\день здоровья 2019г\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000" y="4038600"/>
            <a:ext cx="2304000" cy="17290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6" name="Picture 4" descr="C:\Users\User\Desktop\фото\день здоровья 2019г\10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5" y="3644261"/>
            <a:ext cx="2268000" cy="17020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7" name="Picture 5" descr="C:\Users\User\Desktop\фото\день здоровья 2019г\1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218" y="4566110"/>
            <a:ext cx="2916000" cy="2188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12744" y="2647863"/>
            <a:ext cx="5159401" cy="1651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ru-RU" sz="1100" dirty="0">
                <a:solidFill>
                  <a:srgbClr val="333333"/>
                </a:solidFill>
                <a:latin typeface="Helvetica"/>
                <a:ea typeface="Times New Roman"/>
                <a:cs typeface="Times New Roman"/>
              </a:rPr>
              <a:t> </a:t>
            </a:r>
            <a:endParaRPr lang="ru-RU" sz="1200" dirty="0">
              <a:ea typeface="Calibri"/>
              <a:cs typeface="Times New Roman"/>
            </a:endParaRPr>
          </a:p>
          <a:p>
            <a:pPr algn="ctr"/>
            <a:r>
              <a:rPr lang="ru-RU" sz="1600" b="1" dirty="0">
                <a:solidFill>
                  <a:srgbClr val="00008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Пребывание детей на свежем воздухе и правильно распределенная двигательная активность играет огромную роль в оздоровлении всего организма ребенка</a:t>
            </a:r>
            <a:r>
              <a:rPr lang="ru-RU" sz="1400" b="1" dirty="0">
                <a:solidFill>
                  <a:srgbClr val="00008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  <a:r>
              <a:rPr lang="ru-RU" b="1" dirty="0">
                <a:solidFill>
                  <a:srgbClr val="000080"/>
                </a:solidFill>
                <a:latin typeface="Courier New"/>
                <a:ea typeface="Times New Roman"/>
              </a:rPr>
              <a:t/>
            </a:r>
            <a:br>
              <a:rPr lang="ru-RU" b="1" dirty="0">
                <a:solidFill>
                  <a:srgbClr val="000080"/>
                </a:solidFill>
                <a:latin typeface="Courier New"/>
                <a:ea typeface="Times New Roman"/>
              </a:rPr>
            </a:br>
            <a:endParaRPr lang="ru-RU" dirty="0"/>
          </a:p>
        </p:txBody>
      </p:sp>
    </p:spTree>
    <p:custDataLst>
      <p:tags r:id="rId1"/>
    </p:custDataLst>
  </p:cSld>
  <p:clrMapOvr>
    <a:masterClrMapping/>
  </p:clrMapOvr>
  <p:transition spd="med" advClick="0" advTm="1224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hinh-nen-slide-dep-34_0353498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3855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85500" y="152400"/>
            <a:ext cx="6172200" cy="6858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Bef>
                <a:spcPts val="1500"/>
              </a:spcBef>
              <a:spcAft>
                <a:spcPts val="750"/>
              </a:spcAft>
            </a:pPr>
            <a:r>
              <a:rPr lang="ru-RU" b="1" kern="1800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ИНТЕЛЛЕКТУАЛЬНОЕ РАЗВИТИЯ</a:t>
            </a:r>
            <a:endParaRPr lang="ru-RU" sz="900" b="1" dirty="0">
              <a:solidFill>
                <a:srgbClr val="FFFF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3400" y="838200"/>
            <a:ext cx="84582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359E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Дошкольный </a:t>
            </a:r>
            <a:r>
              <a:rPr lang="ru-RU" b="1" dirty="0">
                <a:solidFill>
                  <a:srgbClr val="00359E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возраст – это период активного развития и формирования личности. Именно в этом возрасте протекает важный этап интеллектуального развития. Та основа интеллекта, которая будет заложена в дошкольном возрасте, будет иметь влияние на умственные способности ребенка на протяжении всей его жизни.</a:t>
            </a:r>
            <a:br>
              <a:rPr lang="ru-RU" b="1" dirty="0">
                <a:solidFill>
                  <a:srgbClr val="00359E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359E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От того, насколько дошкольник будет развит интеллектуально, зависит его дальнейшее обучение в школе и успех.</a:t>
            </a:r>
            <a:br>
              <a:rPr lang="ru-RU" b="1" dirty="0">
                <a:solidFill>
                  <a:srgbClr val="00359E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endParaRPr lang="ru-RU" b="1" dirty="0" smtClean="0">
              <a:solidFill>
                <a:srgbClr val="00359E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rgbClr val="00359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User\Desktop\фото\холст\занятия\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018" y="3200400"/>
            <a:ext cx="2160000" cy="16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7" name="Picture 3" descr="C:\Users\User\Desktop\фото\холст\занятия\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382" y="2916106"/>
            <a:ext cx="2160000" cy="16209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9" name="Picture 5" descr="C:\Users\User\Desktop\фото\холст\занятия\1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673" y="2591862"/>
            <a:ext cx="2160000" cy="16614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0" name="Picture 6" descr="C:\Users\User\Desktop\фото\холст\занятия\з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6" r="2013" b="13533"/>
          <a:stretch/>
        </p:blipFill>
        <p:spPr bwMode="auto">
          <a:xfrm>
            <a:off x="55492" y="2895600"/>
            <a:ext cx="2333108" cy="16414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1" name="Picture 7" descr="C:\Users\User\Desktop\фото\холст\занятия\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13" y="5034869"/>
            <a:ext cx="2429065" cy="16624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3" name="Picture 9" descr="C:\Users\User\Desktop\26_11_23_02_XHMk-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507" y="4372096"/>
            <a:ext cx="2769093" cy="20768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4" name="Picture 10" descr="C:\Users\User\Desktop\26_11_23_02_gURd-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100" y="5151013"/>
            <a:ext cx="2229800" cy="1672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6446915"/>
      </p:ext>
    </p:extLst>
  </p:cSld>
  <p:clrMapOvr>
    <a:masterClrMapping/>
  </p:clrMapOvr>
  <p:transition spd="med" advClick="0" advTm="1187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hinh-nen-slide-dep-34_0353498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927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981200" y="34636"/>
            <a:ext cx="5753100" cy="727364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500"/>
              </a:spcBef>
              <a:spcAft>
                <a:spcPts val="750"/>
              </a:spcAft>
            </a:pPr>
            <a:r>
              <a:rPr lang="ru-RU" b="1" kern="1800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ПРИОБЩЕНИЕ ДЕТЕЙ К ОБЩЕЧЕЛОВЕЧЕСКИМ  </a:t>
            </a:r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ЦЕННОСТЯМ</a:t>
            </a:r>
            <a:endParaRPr lang="ru-RU" sz="4400" b="1" kern="1800" dirty="0" smtClean="0">
              <a:solidFill>
                <a:srgbClr val="FFFF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61854" y="974970"/>
            <a:ext cx="3352801" cy="307776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359E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  ФГОС ДО определена задача приобщения детей к социокультурным нормам, традициям семьи, общества и государства; формирования у детей первичных представлений о культурных традициях, о многообразии культур стран и народов мира</a:t>
            </a:r>
            <a:r>
              <a:rPr lang="ru-RU" sz="1600" b="1" dirty="0" smtClean="0">
                <a:solidFill>
                  <a:srgbClr val="00359E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  <a:r>
              <a:rPr lang="ru-RU" sz="1600" b="1" dirty="0">
                <a:solidFill>
                  <a:srgbClr val="00359E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В нашем дошкольном образовательном учреждении традиционно проводятся</a:t>
            </a:r>
            <a:r>
              <a:rPr lang="ru-RU" sz="1600" b="1" dirty="0" smtClean="0">
                <a:solidFill>
                  <a:srgbClr val="00359E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:</a:t>
            </a:r>
            <a:endParaRPr lang="ru-RU" sz="1600" dirty="0"/>
          </a:p>
        </p:txBody>
      </p:sp>
      <p:pic>
        <p:nvPicPr>
          <p:cNvPr id="2053" name="Picture 5" descr="C:\Users\User\Desktop\фото\посиделки\DSC_464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9" t="-1" r="13182" b="24213"/>
          <a:stretch/>
        </p:blipFill>
        <p:spPr bwMode="auto">
          <a:xfrm>
            <a:off x="0" y="4156364"/>
            <a:ext cx="2971799" cy="20080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7" name="Picture 9" descr="C:\Users\User\Desktop\26_17_04_08_erUN-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214" y="4419600"/>
            <a:ext cx="2742213" cy="2056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0" name="Picture 2" descr="C:\Users\User\Desktop\фото\масленица 2018\P101067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350" y="965465"/>
            <a:ext cx="2763982" cy="20729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5" name="Picture 7" descr="C:\Users\User\Desktop\фото\колядки 2019\P108040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843" y="4191000"/>
            <a:ext cx="2742213" cy="2056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2" name="Picture 4" descr="C:\Users\User\Desktop\фото\9 мая 2018г весна\P104011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07672"/>
            <a:ext cx="2971799" cy="22288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Прямоугольник 4"/>
          <p:cNvSpPr/>
          <p:nvPr/>
        </p:nvSpPr>
        <p:spPr>
          <a:xfrm>
            <a:off x="152401" y="3116382"/>
            <a:ext cx="2819398" cy="541218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Экскурсии к памятникам</a:t>
            </a:r>
            <a:endParaRPr lang="ru-RU" sz="1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629400" y="3038451"/>
            <a:ext cx="2505656" cy="348539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Масленица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52401" y="6164449"/>
            <a:ext cx="2666999" cy="541151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Рождественские посиделки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429000" y="6476260"/>
            <a:ext cx="2438400" cy="38174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Праздник Сороки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443350" y="6247660"/>
            <a:ext cx="2548250" cy="34327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Колядки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974341"/>
      </p:ext>
    </p:extLst>
  </p:cSld>
  <p:clrMapOvr>
    <a:masterClrMapping/>
  </p:clrMapOvr>
  <p:transition spd="med" advClick="0" advTm="1119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hinh-nen-slide-dep-34_0353498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927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104899" y="6927"/>
            <a:ext cx="6512509" cy="983673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500"/>
              </a:spcBef>
              <a:spcAft>
                <a:spcPts val="750"/>
              </a:spcAft>
            </a:pP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РАЗВИТИЕ У ДЕТЕЙ                            СОЦИАЛЬНО – ЛИЧНОСТНЫХ КАЧЕСТВ</a:t>
            </a:r>
            <a:endParaRPr lang="ru-RU" sz="2400" b="1" dirty="0">
              <a:solidFill>
                <a:srgbClr val="FFFF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990600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359E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</a:t>
            </a:r>
            <a:r>
              <a:rPr lang="ru-RU" b="1" dirty="0">
                <a:solidFill>
                  <a:srgbClr val="00359E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детском саду создаются необходимые условия для того, чтобы  личный опыт ребёнка формировался  естественным путём, в доступных ему видах деятельности, чтобы ребенок осваивал средства и способы познания, общения и деятельности, позволяющие проявить самостоятельность, отзывчивость, культуру общения, гуманное отношение к миру.</a:t>
            </a:r>
            <a:endParaRPr lang="ru-RU" dirty="0">
              <a:solidFill>
                <a:srgbClr val="00359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User\Desktop\фото\экологический квест 13.05.2019г\P10205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01978"/>
            <a:ext cx="2514600" cy="1885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5" name="Picture 3" descr="C:\Users\User\Desktop\фото\экологический квест 13.05.2019г\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0"/>
          <a:stretch/>
        </p:blipFill>
        <p:spPr bwMode="auto">
          <a:xfrm>
            <a:off x="6390000" y="4980510"/>
            <a:ext cx="2641226" cy="18508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6" name="Picture 4" descr="C:\Users\User\Desktop\фото\стенд лето2\IMG_622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7" t="19034"/>
          <a:stretch/>
        </p:blipFill>
        <p:spPr bwMode="auto">
          <a:xfrm>
            <a:off x="2100569" y="5109103"/>
            <a:ext cx="2520000" cy="15936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7" name="Picture 5" descr="C:\Users\User\Desktop\26_13_18_24_27X2-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42" y="4285073"/>
            <a:ext cx="2286655" cy="17149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8" name="Picture 6" descr="C:\Users\User\Desktop\26_12_59_52_aIH2-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404365"/>
            <a:ext cx="2422862" cy="18171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9" name="Picture 7" descr="C:\Users\User\Desktop\26_14_15_56_RNjU-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691" y="2160386"/>
            <a:ext cx="2514600" cy="1885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81" name="Picture 9" descr="C:\Users\User\Desktop\26_13_37_58_avp6-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255" y="4221512"/>
            <a:ext cx="2456153" cy="18421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8472991"/>
      </p:ext>
    </p:extLst>
  </p:cSld>
  <p:clrMapOvr>
    <a:masterClrMapping/>
  </p:clrMapOvr>
  <p:transition spd="med" advClick="0" advTm="1362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hinh-nen-slide-dep-34_0353498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4636" y="27709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898587343"/>
              </p:ext>
            </p:extLst>
          </p:nvPr>
        </p:nvGraphicFramePr>
        <p:xfrm>
          <a:off x="5617364" y="1116654"/>
          <a:ext cx="4517236" cy="36839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26" name="Picture 2" descr="C:\Users\User\Desktop\Фото для конкурса\9 слайд  Соц.взаимоотношения с учрежд.города\P1050172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" b="19057"/>
          <a:stretch/>
        </p:blipFill>
        <p:spPr bwMode="auto">
          <a:xfrm>
            <a:off x="353399" y="4831816"/>
            <a:ext cx="2160000" cy="18017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7" name="Picture 3" descr="C:\Users\User\Desktop\Фото для конкурса\9 слайд  Соц.взаимоотношения с учрежд.города\P1040111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54"/>
          <a:stretch/>
        </p:blipFill>
        <p:spPr bwMode="auto">
          <a:xfrm>
            <a:off x="3547475" y="838200"/>
            <a:ext cx="2348972" cy="18943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8" name="Picture 4" descr="C:\Users\User\Desktop\Фото для конкурса\9 слайд  Соц.взаимоотношения с учрежд.города\IMG_505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190509"/>
            <a:ext cx="2880000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9" name="Picture 5" descr="C:\Users\User\Desktop\фото\экскурсии инфроструктура города\P1060067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732" y="4730508"/>
            <a:ext cx="2340951" cy="17557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0" name="Picture 6" descr="C:\Users\User\Desktop\фото\экскурсии инфроструктура города\P1060109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05"/>
          <a:stretch/>
        </p:blipFill>
        <p:spPr bwMode="auto">
          <a:xfrm>
            <a:off x="173400" y="838200"/>
            <a:ext cx="2520000" cy="17406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1" name="Picture 7" descr="C:\Users\User\Desktop\фото\экскурсия\P1020422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8" t="18990" r="5455" b="6282"/>
          <a:stretch/>
        </p:blipFill>
        <p:spPr bwMode="auto">
          <a:xfrm>
            <a:off x="130681" y="2952386"/>
            <a:ext cx="2382719" cy="15408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2" name="Picture 8" descr="C:\Users\User\Desktop\фото\экскурсия в аптеку март 2019г\P1090875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9" r="1838"/>
          <a:stretch/>
        </p:blipFill>
        <p:spPr bwMode="auto">
          <a:xfrm>
            <a:off x="3555683" y="2986531"/>
            <a:ext cx="2160000" cy="15369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2" name="Прямоугольник 11"/>
          <p:cNvSpPr/>
          <p:nvPr/>
        </p:nvSpPr>
        <p:spPr>
          <a:xfrm>
            <a:off x="762000" y="152400"/>
            <a:ext cx="7924800" cy="6096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  <a:spcBef>
                <a:spcPts val="1500"/>
              </a:spcBef>
              <a:spcAft>
                <a:spcPts val="750"/>
              </a:spcAft>
            </a:pPr>
            <a:r>
              <a:rPr lang="ru-RU" b="1" kern="1800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СОЦИАЛЬНОЕ ВЗАИМОДЕЙСТВИЕ С УЧРЕЖДЕНИЯМИ ГОРОДА  </a:t>
            </a:r>
            <a:endParaRPr lang="ru-RU" sz="900" b="1" dirty="0">
              <a:solidFill>
                <a:srgbClr val="FFFF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3400" y="2563293"/>
            <a:ext cx="2653420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ПЛАВАТЕЛЬНЫЙ БАССЕЙН </a:t>
            </a:r>
            <a:endParaRPr lang="ru-RU" sz="1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06712" y="2732570"/>
            <a:ext cx="1835375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ПОЖАРНАЯ ЧАСТЬ</a:t>
            </a:r>
            <a:endParaRPr lang="ru-RU" sz="1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44400" y="4493262"/>
            <a:ext cx="1198791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БОЛЬНИЦА</a:t>
            </a:r>
            <a:endParaRPr lang="ru-RU" sz="1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0059" y="4493262"/>
            <a:ext cx="1823961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СКОРАЯ ПОМОЩЬ</a:t>
            </a:r>
            <a:endParaRPr lang="ru-RU" sz="1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29282" y="6560157"/>
            <a:ext cx="808235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МУЗЕЙ</a:t>
            </a:r>
            <a:endParaRPr lang="ru-RU" sz="1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37364" y="6486221"/>
            <a:ext cx="558166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ФСК</a:t>
            </a:r>
            <a:endParaRPr lang="ru-RU" sz="1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216040" y="6350509"/>
            <a:ext cx="63991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МЧС</a:t>
            </a:r>
            <a:endParaRPr lang="ru-RU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spd="med" advClick="0" advTm="1709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0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0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0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10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10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hinh-nen-slide-dep-34_0353498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926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85800" y="0"/>
            <a:ext cx="8077200" cy="1059873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Bef>
                <a:spcPts val="1500"/>
              </a:spcBef>
              <a:spcAft>
                <a:spcPts val="750"/>
              </a:spcAft>
            </a:pPr>
            <a:r>
              <a:rPr lang="ru-RU" b="1" kern="1800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ВОСПИТАНИЕ ПОЗНАВАТЕЛЬНЫХ И ТВОРЧЕСКИХ                     СПОСОБНОСТЕЙ ДЕТЕЙ</a:t>
            </a:r>
            <a:endParaRPr lang="ru-RU" sz="900" b="1" dirty="0">
              <a:solidFill>
                <a:srgbClr val="FFFF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1028" name="Picture 4" descr="C:\Users\User\Desktop\фото\стенд +1\занятия праздники\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424" y="1291694"/>
            <a:ext cx="2880000" cy="21599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Прямоугольник 3"/>
          <p:cNvSpPr/>
          <p:nvPr/>
        </p:nvSpPr>
        <p:spPr>
          <a:xfrm>
            <a:off x="2785092" y="1238936"/>
            <a:ext cx="339433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359E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</a:t>
            </a:r>
            <a:r>
              <a:rPr lang="ru-RU" sz="1600" b="1" dirty="0">
                <a:solidFill>
                  <a:srgbClr val="00359E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соответствии с ФГОС познавательное развитие предполагает вовлечение малыша в самостоятельную деятельность, развитие его воображения и любознательности.</a:t>
            </a:r>
            <a:br>
              <a:rPr lang="ru-RU" sz="1600" b="1" dirty="0">
                <a:solidFill>
                  <a:srgbClr val="00359E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00359E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Познавательное  развитие детей в детском саду осуществляется на специально организованных  занятиях, в совместной партнерской деятельности со взрослыми, а также в свободной </a:t>
            </a:r>
            <a:endParaRPr lang="ru-RU" sz="1600" b="1" dirty="0" smtClean="0">
              <a:solidFill>
                <a:srgbClr val="00359E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00359E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деятельности </a:t>
            </a:r>
            <a:r>
              <a:rPr lang="ru-RU" sz="1600" b="1" dirty="0">
                <a:solidFill>
                  <a:srgbClr val="00359E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детей</a:t>
            </a:r>
            <a:r>
              <a:rPr lang="ru-RU" sz="1600" b="1" dirty="0" smtClean="0">
                <a:solidFill>
                  <a:srgbClr val="00359E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29" name="Picture 5" descr="C:\Users\User\Desktop\фото\стенд +1\занятия праздники\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775" y="4783334"/>
            <a:ext cx="3247250" cy="17758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6" name="Picture 2" descr="C:\Users\User\Desktop\фото\стенд +1\занятия праздники\1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48" y="1404026"/>
            <a:ext cx="2708893" cy="2031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7" name="Picture 3" descr="C:\Users\User\Desktop\фото\стенд +1\занятия праздники\1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925" y="4190999"/>
            <a:ext cx="2655585" cy="19919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Picture 2" descr="D:\фото\а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03" y="3697122"/>
            <a:ext cx="2881100" cy="21624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6" name="Прямоугольник 5"/>
          <p:cNvSpPr/>
          <p:nvPr/>
        </p:nvSpPr>
        <p:spPr>
          <a:xfrm>
            <a:off x="382676" y="3327835"/>
            <a:ext cx="217976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День космонавтики</a:t>
            </a:r>
            <a:endParaRPr lang="ru-RU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19755" y="5848219"/>
            <a:ext cx="2374882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День  родного города</a:t>
            </a:r>
            <a:endParaRPr lang="ru-RU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76484" y="3400101"/>
            <a:ext cx="282865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Театральная деятельность</a:t>
            </a:r>
            <a:endParaRPr lang="ru-RU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162800" y="6217551"/>
            <a:ext cx="174022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Конкурс цветов</a:t>
            </a:r>
            <a:endParaRPr lang="ru-RU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413987" y="6498056"/>
            <a:ext cx="276543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Композиция «</a:t>
            </a:r>
            <a:r>
              <a:rPr lang="ru-RU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Морозики</a:t>
            </a:r>
            <a:r>
              <a:rPr lang="ru-RU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»</a:t>
            </a:r>
            <a:endParaRPr lang="ru-RU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6749468"/>
      </p:ext>
    </p:extLst>
  </p:cSld>
  <p:clrMapOvr>
    <a:masterClrMapping/>
  </p:clrMapOvr>
  <p:transition spd="med" advClick="0" advTm="1402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43000" y="1"/>
            <a:ext cx="7467600" cy="9144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Bef>
                <a:spcPts val="1500"/>
              </a:spcBef>
              <a:spcAft>
                <a:spcPts val="750"/>
              </a:spcAft>
            </a:pPr>
            <a:r>
              <a:rPr lang="ru-RU" b="1" kern="1800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ВЗАИМОДЕЙСТВИЕ ОБРАЗОВАТЕЛЬНОЙ ОРГАНИЗАЦИИ                           С СЕМЬЕЙ</a:t>
            </a:r>
            <a:endParaRPr lang="ru-RU" sz="900" b="1" dirty="0">
              <a:solidFill>
                <a:srgbClr val="FFFF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6200" y="1032163"/>
            <a:ext cx="8839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359E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Основными  социальными заказчиками образовательных услуг являются родители (законные представители) или лица их заменяющие.  </a:t>
            </a:r>
            <a:r>
              <a:rPr lang="ru-RU" b="1" dirty="0" smtClean="0">
                <a:solidFill>
                  <a:srgbClr val="00359E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В </a:t>
            </a:r>
            <a:r>
              <a:rPr lang="ru-RU" b="1" dirty="0">
                <a:solidFill>
                  <a:srgbClr val="00359E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соответствии </a:t>
            </a:r>
            <a:r>
              <a:rPr lang="ru-RU" b="1" dirty="0" smtClean="0">
                <a:solidFill>
                  <a:srgbClr val="00359E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с </a:t>
            </a:r>
            <a:r>
              <a:rPr lang="ru-RU" b="1" dirty="0">
                <a:solidFill>
                  <a:srgbClr val="00359E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ФГОС ДО родители воспитанников становятся непосредственными участниками образовательного процесса</a:t>
            </a:r>
            <a:r>
              <a:rPr lang="ru-RU" b="1" dirty="0" smtClean="0">
                <a:solidFill>
                  <a:srgbClr val="00359E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                                                                                 </a:t>
            </a:r>
            <a:r>
              <a:rPr lang="ru-RU" dirty="0" smtClean="0">
                <a:solidFill>
                  <a:srgbClr val="333333"/>
                </a:solidFill>
                <a:latin typeface="Helvetica Neue"/>
              </a:rPr>
              <a:t> </a:t>
            </a:r>
            <a:r>
              <a:rPr lang="ru-RU" b="1" dirty="0" smtClean="0">
                <a:solidFill>
                  <a:srgbClr val="0035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b="1" dirty="0">
                <a:solidFill>
                  <a:srgbClr val="0035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2010 </a:t>
            </a:r>
            <a:r>
              <a:rPr lang="ru-RU" b="1" dirty="0" smtClean="0">
                <a:solidFill>
                  <a:srgbClr val="0035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</a:t>
            </a:r>
            <a:r>
              <a:rPr lang="ru-RU" b="1" dirty="0">
                <a:solidFill>
                  <a:srgbClr val="0035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ДОУ </a:t>
            </a:r>
            <a:r>
              <a:rPr lang="ru-RU" b="1" dirty="0" smtClean="0">
                <a:solidFill>
                  <a:srgbClr val="0035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3 </a:t>
            </a:r>
            <a:r>
              <a:rPr lang="ru-RU" b="1" dirty="0">
                <a:solidFill>
                  <a:srgbClr val="0035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стало опорным образовательным учреждением в системе образования города по направлению «Работа с молодыми семьями». </a:t>
            </a:r>
            <a:r>
              <a:rPr lang="ru-RU" b="1" dirty="0" smtClean="0">
                <a:solidFill>
                  <a:srgbClr val="0035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ctr"/>
            <a:r>
              <a:rPr lang="ru-RU" b="1" dirty="0" smtClean="0">
                <a:solidFill>
                  <a:srgbClr val="0035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b="1" dirty="0">
                <a:solidFill>
                  <a:srgbClr val="FD73ED"/>
                </a:solidFill>
                <a:latin typeface="Comic Sans MS" pitchFamily="66" charset="0"/>
                <a:ea typeface="+mj-ea"/>
                <a:cs typeface="+mj-cs"/>
              </a:rPr>
              <a:t/>
            </a:r>
            <a:br>
              <a:rPr lang="ru-RU" sz="2900" b="1" dirty="0">
                <a:solidFill>
                  <a:srgbClr val="FD73ED"/>
                </a:solidFill>
                <a:latin typeface="Comic Sans MS" pitchFamily="66" charset="0"/>
                <a:ea typeface="+mj-ea"/>
                <a:cs typeface="+mj-cs"/>
              </a:rPr>
            </a:br>
            <a:r>
              <a:rPr lang="ru-RU" b="1" dirty="0" smtClean="0">
                <a:solidFill>
                  <a:srgbClr val="0035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solidFill>
                <a:srgbClr val="00359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4" cstate="print"/>
          <a:srcRect l="48" t="14586" b="10999"/>
          <a:stretch/>
        </p:blipFill>
        <p:spPr>
          <a:xfrm>
            <a:off x="3129087" y="4891958"/>
            <a:ext cx="2733426" cy="15262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774" y="2704249"/>
            <a:ext cx="2160000" cy="3204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980951"/>
            <a:ext cx="2160000" cy="16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010" y="2731958"/>
            <a:ext cx="2351789" cy="17638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974" y="4663608"/>
            <a:ext cx="2643971" cy="19829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937574" y="2953342"/>
            <a:ext cx="2160000" cy="16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92555" y="2676415"/>
            <a:ext cx="1620000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3389428"/>
      </p:ext>
    </p:extLst>
  </p:cSld>
  <p:clrMapOvr>
    <a:masterClrMapping/>
  </p:clrMapOvr>
  <p:transition spd="med" advClick="0" advTm="1198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hinh-nen-slide-dep-34_0353498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C:\Users\User\Desktop\3cd3afe5e1fbedd8583576e1699739cf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72400" y="0"/>
            <a:ext cx="1219200" cy="12192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52400" y="914400"/>
            <a:ext cx="8686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Учредителем МБДОУДС N3 является:</a:t>
            </a:r>
            <a:endParaRPr lang="ru-RU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муниципального образования - городской округ города Сасово Рязанской области,</a:t>
            </a:r>
          </a:p>
          <a:p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391430, г. Сасово Рязанской области, улица Садовая, дом 22,</a:t>
            </a:r>
          </a:p>
          <a:p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тел. приёмной 8(49133)5-12-20,</a:t>
            </a:r>
          </a:p>
          <a:p>
            <a:r>
              <a:rPr lang="ru-RU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E-mail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ru-RU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sasovoadmin@sasovo.ryazan.ru</a:t>
            </a:r>
            <a:endParaRPr lang="ru-RU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Электронный адрес сайта: 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http://sasovo3.russia-sad.ru/</a:t>
            </a:r>
            <a:endParaRPr lang="ru-RU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2895600"/>
            <a:ext cx="2180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 юридический</a:t>
            </a:r>
            <a:endParaRPr lang="ru-RU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90800" y="2895600"/>
            <a:ext cx="655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391430, Рязанская область, г.Сасово,</a:t>
            </a:r>
            <a:r>
              <a:rPr lang="ru-RU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ул.Ново-Елатомская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д.9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62200" y="3200400"/>
            <a:ext cx="594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Тел.: 8(49133)5-00-58   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mail: </a:t>
            </a:r>
            <a:r>
              <a:rPr lang="en-US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mbdoudsn3@bk.ru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8600" y="3657600"/>
            <a:ext cx="1661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</a:t>
            </a:r>
            <a:endParaRPr lang="ru-RU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000" y="4114800"/>
            <a:ext cx="4572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35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Заведующий МБДОУДС </a:t>
            </a:r>
            <a:r>
              <a:rPr lang="en-US" b="1" dirty="0" smtClean="0">
                <a:solidFill>
                  <a:srgbClr val="0035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3 </a:t>
            </a:r>
            <a:endParaRPr lang="ru-RU" b="1" dirty="0" smtClean="0">
              <a:solidFill>
                <a:srgbClr val="00359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err="1" smtClean="0">
                <a:solidFill>
                  <a:srgbClr val="0035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Вагина</a:t>
            </a:r>
            <a:r>
              <a:rPr lang="ru-RU" b="1" dirty="0" smtClean="0">
                <a:solidFill>
                  <a:srgbClr val="0035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Людмила Николаевна</a:t>
            </a:r>
          </a:p>
          <a:p>
            <a:r>
              <a:rPr lang="ru-RU" b="1" dirty="0" smtClean="0">
                <a:solidFill>
                  <a:srgbClr val="0035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Высшее образование.</a:t>
            </a:r>
          </a:p>
          <a:p>
            <a:r>
              <a:rPr lang="ru-RU" b="1" dirty="0" smtClean="0">
                <a:solidFill>
                  <a:srgbClr val="0035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педагогический 29 лет. </a:t>
            </a:r>
            <a:endParaRPr lang="en-US" b="1" dirty="0" smtClean="0">
              <a:solidFill>
                <a:srgbClr val="00359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0035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Награждена грамотой Министерства РФ, имеет звание «Ветеран Труда».</a:t>
            </a:r>
          </a:p>
          <a:p>
            <a:r>
              <a:rPr lang="ru-RU" b="1" dirty="0" smtClean="0">
                <a:solidFill>
                  <a:srgbClr val="0035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конкурса Руководители РФ 2019, член партии «Единая Россия».</a:t>
            </a:r>
          </a:p>
          <a:p>
            <a:r>
              <a:rPr lang="ru-RU" b="1" dirty="0" smtClean="0">
                <a:solidFill>
                  <a:srgbClr val="0035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Контактный телефон 8 910 569 86 86</a:t>
            </a:r>
          </a:p>
          <a:p>
            <a:endParaRPr lang="ru-RU" b="1" dirty="0">
              <a:solidFill>
                <a:prstClr val="black"/>
              </a:solidFill>
            </a:endParaRPr>
          </a:p>
        </p:txBody>
      </p:sp>
      <p:pic>
        <p:nvPicPr>
          <p:cNvPr id="2052" name="Picture 4" descr="C:\Users\User\Desktop\САД\КОНКУРС РУКОВОД\фотоконк\IMG_9595Вагина Л.Н.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71700" y="3962400"/>
            <a:ext cx="3366762" cy="259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228600" y="152400"/>
            <a:ext cx="6926481" cy="7620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образовательном учреждении</a:t>
            </a:r>
            <a:endParaRPr lang="ru-RU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6279698"/>
      </p:ext>
    </p:extLst>
  </p:cSld>
  <p:clrMapOvr>
    <a:masterClrMapping/>
  </p:clrMapOvr>
  <p:transition spd="med" advClick="0" advTm="3188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hinh-nen-slide-dep-34_0353498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55" y="6927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ая выноска 6"/>
          <p:cNvSpPr/>
          <p:nvPr/>
        </p:nvSpPr>
        <p:spPr>
          <a:xfrm>
            <a:off x="228600" y="228600"/>
            <a:ext cx="4038600" cy="2236892"/>
          </a:xfrm>
          <a:prstGeom prst="wedgeRectCallou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МБДОУДС 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3 </a:t>
            </a:r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укомплектован руководящими, педагогическими и иными работниками. </a:t>
            </a:r>
          </a:p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 имеют высшую и первую квалификационную категории. Созданы условия для непрерывного профессионального развития </a:t>
            </a:r>
          </a:p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повышения квалификации.</a:t>
            </a:r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119177711"/>
              </p:ext>
            </p:extLst>
          </p:nvPr>
        </p:nvGraphicFramePr>
        <p:xfrm>
          <a:off x="4343400" y="6927"/>
          <a:ext cx="4398818" cy="2324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ая выноска 2"/>
          <p:cNvSpPr/>
          <p:nvPr/>
        </p:nvSpPr>
        <p:spPr>
          <a:xfrm>
            <a:off x="5638800" y="4114800"/>
            <a:ext cx="3276600" cy="2438400"/>
          </a:xfrm>
          <a:prstGeom prst="wedgeRectCallou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 работы педагоги представляют в печатных изданиях, на интернет порталах, собственных сайтах и официальном сайте ДОУ</a:t>
            </a:r>
          </a:p>
          <a:p>
            <a:pPr algn="ctr"/>
            <a:r>
              <a:rPr lang="ru-RU" b="1" u="sng" dirty="0" smtClean="0">
                <a:solidFill>
                  <a:srgbClr val="FFFF00"/>
                </a:solidFill>
                <a:latin typeface="Times New Roman"/>
                <a:hlinkClick r:id="rId4"/>
              </a:rPr>
              <a:t>http</a:t>
            </a:r>
            <a:r>
              <a:rPr lang="ru-RU" u="sng" dirty="0">
                <a:solidFill>
                  <a:srgbClr val="0000FF"/>
                </a:solidFill>
                <a:latin typeface="Times New Roman"/>
                <a:hlinkClick r:id="rId4"/>
              </a:rPr>
              <a:t>://sasovo3.russia-sad.ru/</a:t>
            </a:r>
            <a:endParaRPr lang="ru-RU" dirty="0"/>
          </a:p>
          <a:p>
            <a:pPr algn="ctr"/>
            <a:endParaRPr lang="ru-RU" dirty="0"/>
          </a:p>
        </p:txBody>
      </p:sp>
      <p:pic>
        <p:nvPicPr>
          <p:cNvPr id="1026" name="Picture 2" descr="C:\Users\User\Desktop\Безымянный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34" y="4352591"/>
            <a:ext cx="1620327" cy="22006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7" name="Picture 3" descr="C:\Users\User\Desktop\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90" y="4290544"/>
            <a:ext cx="1517509" cy="24868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8" name="Picture 4" descr="C:\Users\User\Desktop\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473" y="2362200"/>
            <a:ext cx="2311150" cy="15793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9" name="Picture 5" descr="C:\Users\User\Desktop\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855" y="3904693"/>
            <a:ext cx="1440000" cy="2886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0" name="Picture 6" descr="C:\Users\User\Desktop\4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35" y="2581805"/>
            <a:ext cx="3240655" cy="15999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1" name="Picture 7" descr="C:\Users\User\Desktop\5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209799"/>
            <a:ext cx="2049382" cy="17376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ransition spd="med" advClick="0" advTm="5576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hinh-nen-slide-dep-34_0353498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240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Минус 4"/>
          <p:cNvSpPr/>
          <p:nvPr/>
        </p:nvSpPr>
        <p:spPr>
          <a:xfrm>
            <a:off x="5486400" y="2782387"/>
            <a:ext cx="3228025" cy="405458"/>
          </a:xfrm>
          <a:prstGeom prst="mathMinus">
            <a:avLst>
              <a:gd name="adj1" fmla="val 50632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u="sng" dirty="0" smtClean="0">
                <a:solidFill>
                  <a:srgbClr val="FFFF00"/>
                </a:solidFill>
              </a:rPr>
              <a:t>Ветераны труда</a:t>
            </a:r>
            <a:endParaRPr lang="ru-RU" b="1" i="1" u="sng" dirty="0">
              <a:solidFill>
                <a:srgbClr val="FFFF00"/>
              </a:solidFill>
            </a:endParaRPr>
          </a:p>
        </p:txBody>
      </p:sp>
      <p:pic>
        <p:nvPicPr>
          <p:cNvPr id="6" name="Picture 2" descr="C:\Users\User\Desktop\Фото для конкурса\7 слайд\P10501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424" y="3502831"/>
            <a:ext cx="3014484" cy="29231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" name="Picture 7" descr="C:\Users\1\Desktop\26_08_49_15_IC0Y-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7" y="2468798"/>
            <a:ext cx="1346161" cy="20808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C:\Users\1\Desktop\26_11_39_48_ErkB-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462409"/>
            <a:ext cx="1365044" cy="20808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-33638" y="4817864"/>
            <a:ext cx="1413436" cy="11854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16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Алехина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Вера Николаевна </a:t>
            </a:r>
            <a:endParaRPr lang="ru-RU" altLang="ru-RU" sz="1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2002 год</a:t>
            </a:r>
          </a:p>
          <a:p>
            <a:pPr algn="ctr"/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2701636" y="4921074"/>
            <a:ext cx="1404382" cy="108226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16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Енюшина</a:t>
            </a:r>
            <a:r>
              <a:rPr lang="ru-RU" altLang="ru-RU" sz="1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1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Маина</a:t>
            </a:r>
            <a:r>
              <a:rPr lang="ru-RU" altLang="ru-RU" sz="1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Викторовна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2015год</a:t>
            </a:r>
          </a:p>
          <a:p>
            <a:pPr algn="ctr"/>
            <a:endParaRPr lang="ru-RU" dirty="0"/>
          </a:p>
        </p:txBody>
      </p:sp>
      <p:pic>
        <p:nvPicPr>
          <p:cNvPr id="3075" name="Picture 3" descr="C:\Users\User\Desktop\фото\1.10.2019г. уважение и почет нашим ветеранам\P104030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94" b="8804"/>
          <a:stretch/>
        </p:blipFill>
        <p:spPr bwMode="auto">
          <a:xfrm>
            <a:off x="5247729" y="1163517"/>
            <a:ext cx="3705365" cy="16327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3" name="Прямоугольник 22"/>
          <p:cNvSpPr/>
          <p:nvPr/>
        </p:nvSpPr>
        <p:spPr>
          <a:xfrm>
            <a:off x="809400" y="73300"/>
            <a:ext cx="7924800" cy="101274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  <a:spcBef>
                <a:spcPts val="1500"/>
              </a:spcBef>
              <a:spcAft>
                <a:spcPts val="750"/>
              </a:spcAft>
            </a:pPr>
            <a:r>
              <a:rPr lang="ru-RU" b="1" kern="1800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ЗАСЛУЖЕННЫЕ, ГРАМОТНЫЕ, ПРОФЕССИОНАЛЬНЫЕ ПЕДАГОГИ, ЛЮБЯЩИЕ ДЕТЕЙ И СВОЮ ПРОФЕССИЮ, ГОРДОСТЬ НАШЕГО ДЕТСКОГО САДА</a:t>
            </a:r>
            <a:endParaRPr lang="ru-RU" sz="900" b="1" dirty="0">
              <a:solidFill>
                <a:srgbClr val="FFFF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71800" y="6388790"/>
            <a:ext cx="446365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Участники конкурса «Воспитатели России»</a:t>
            </a:r>
            <a:endParaRPr lang="ru-RU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68274" y="6056657"/>
            <a:ext cx="5175520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Победители городского этапа «Воспитатель года»</a:t>
            </a:r>
            <a:endParaRPr lang="ru-RU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spd="med" advClick="0" advTm="1025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hinh-nen-slide-dep-34_0353498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1915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28600" y="584776"/>
            <a:ext cx="8610600" cy="796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96570">
              <a:lnSpc>
                <a:spcPts val="1370"/>
              </a:lnSpc>
              <a:spcBef>
                <a:spcPts val="290"/>
              </a:spcBef>
              <a:spcAft>
                <a:spcPts val="0"/>
              </a:spcAft>
            </a:pPr>
            <a:r>
              <a:rPr lang="ru-RU" sz="1400" dirty="0">
                <a:latin typeface="Times New Roman"/>
                <a:ea typeface="Times New Roman"/>
                <a:cs typeface="Times New Roman"/>
              </a:rPr>
              <a:t> </a:t>
            </a:r>
            <a:endParaRPr lang="ru-RU" sz="12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400" b="1" dirty="0" smtClean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User\Desktop\фото\грамоты\ДОУ 3 Сасово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663" y="4613757"/>
            <a:ext cx="1440000" cy="203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663" y="4098290"/>
            <a:ext cx="1980000" cy="273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фото\Attachments_doshkolenok2015@yandex.ru_2019-01-16_21-29-03\Алёхин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55" y="4778336"/>
            <a:ext cx="1440000" cy="203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фото\Attachments_doshkolenok2015@yandex.ru_2019-01-16_21-29-03\ТВ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486" y="4812836"/>
            <a:ext cx="1440000" cy="2036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User\Desktop\фото\ДЕК 201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022" y="5314556"/>
            <a:ext cx="216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ser\Desktop\фото\9vtDoW9Ec0k_resized_20181228_10410657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833618"/>
            <a:ext cx="1800000" cy="120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609600" y="0"/>
            <a:ext cx="8001000" cy="58477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  <a:spcBef>
                <a:spcPts val="1500"/>
              </a:spcBef>
              <a:spcAft>
                <a:spcPts val="750"/>
              </a:spcAft>
            </a:pPr>
            <a:r>
              <a:rPr lang="ru-RU" b="1" kern="1800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ОБРАЗОВАТЕЛЬНОЕ УЧРЕЖДЕНИЕ  - ПОБЕДИТЕЛЬ И ПРИЗЕР РАЗЛИЧНЫХ  КОНКУРСОВ</a:t>
            </a:r>
            <a:endParaRPr lang="ru-RU" sz="900" b="1" dirty="0">
              <a:solidFill>
                <a:srgbClr val="FFFF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38100" y="584776"/>
            <a:ext cx="9182100" cy="607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400" b="1" dirty="0">
                <a:solidFill>
                  <a:srgbClr val="00359E"/>
                </a:solidFill>
                <a:latin typeface="Times New Roman"/>
                <a:ea typeface="Times New Roman"/>
                <a:cs typeface="Times New Roman"/>
              </a:rPr>
              <a:t>Победитель </a:t>
            </a:r>
            <a:r>
              <a:rPr lang="ru-RU" sz="1400" b="1" dirty="0">
                <a:solidFill>
                  <a:srgbClr val="00359E"/>
                </a:solidFill>
                <a:latin typeface="Times New Roman"/>
                <a:ea typeface="Calibri"/>
              </a:rPr>
              <a:t>Всероссийского открытого конкурса «Лучшие Руководители РФ»</a:t>
            </a:r>
            <a:r>
              <a:rPr lang="ru-RU" sz="1400" b="1" dirty="0">
                <a:solidFill>
                  <a:srgbClr val="00359E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lang="ru-RU" sz="1400" b="1" dirty="0" smtClean="0">
              <a:solidFill>
                <a:srgbClr val="00359E"/>
              </a:solidFill>
              <a:latin typeface="Times New Roman"/>
              <a:ea typeface="Times New Roman"/>
              <a:cs typeface="Times New Roman"/>
            </a:endParaRP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400" b="1" dirty="0" smtClean="0">
                <a:solidFill>
                  <a:srgbClr val="00359E"/>
                </a:solidFill>
                <a:latin typeface="Times New Roman"/>
                <a:ea typeface="Times New Roman"/>
                <a:cs typeface="Times New Roman"/>
              </a:rPr>
              <a:t>Призер </a:t>
            </a:r>
            <a:r>
              <a:rPr lang="ru-RU" sz="1600" b="1" dirty="0">
                <a:solidFill>
                  <a:srgbClr val="00359E"/>
                </a:solidFill>
                <a:latin typeface="Times New Roman"/>
                <a:ea typeface="Times New Roman"/>
                <a:cs typeface="Times New Roman"/>
              </a:rPr>
              <a:t>городского смотр – </a:t>
            </a:r>
            <a:r>
              <a:rPr lang="ru-RU" sz="1400" b="1" dirty="0">
                <a:solidFill>
                  <a:srgbClr val="00359E"/>
                </a:solidFill>
                <a:latin typeface="Times New Roman"/>
                <a:ea typeface="Times New Roman"/>
                <a:cs typeface="Times New Roman"/>
              </a:rPr>
              <a:t>конкурса «Снежные скульптуры» 2 место</a:t>
            </a:r>
            <a:endParaRPr lang="ru-RU" sz="1400" b="1" dirty="0">
              <a:solidFill>
                <a:srgbClr val="00359E"/>
              </a:solidFill>
              <a:ea typeface="Calibri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066800"/>
            <a:ext cx="9144000" cy="324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400" b="1" dirty="0">
                <a:solidFill>
                  <a:srgbClr val="00359E"/>
                </a:solidFill>
                <a:latin typeface="Times New Roman"/>
                <a:ea typeface="Times New Roman"/>
                <a:cs typeface="Times New Roman"/>
              </a:rPr>
              <a:t>Призер городского открытого конкурса масленичных кукол «Сударыня Масленица</a:t>
            </a:r>
            <a:endParaRPr lang="ru-RU" sz="1400" b="1" dirty="0">
              <a:solidFill>
                <a:srgbClr val="00359E"/>
              </a:solidFill>
              <a:ea typeface="Calibri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1239" y="1228992"/>
            <a:ext cx="9163050" cy="572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400" b="1" dirty="0">
                <a:solidFill>
                  <a:srgbClr val="00359E"/>
                </a:solidFill>
                <a:latin typeface="Times New Roman"/>
                <a:ea typeface="Times New Roman"/>
                <a:cs typeface="Times New Roman"/>
              </a:rPr>
              <a:t>Победитель </a:t>
            </a:r>
            <a:r>
              <a:rPr lang="en-US" sz="1400" b="1" dirty="0">
                <a:solidFill>
                  <a:srgbClr val="00359E"/>
                </a:solidFill>
                <a:latin typeface="Times New Roman"/>
                <a:ea typeface="Times New Roman"/>
                <a:cs typeface="Times New Roman"/>
              </a:rPr>
              <a:t>II</a:t>
            </a:r>
            <a:r>
              <a:rPr lang="ru-RU" sz="1400" b="1" dirty="0">
                <a:solidFill>
                  <a:srgbClr val="00359E"/>
                </a:solidFill>
                <a:latin typeface="Times New Roman"/>
                <a:ea typeface="Times New Roman"/>
                <a:cs typeface="Times New Roman"/>
              </a:rPr>
              <a:t> международного открытого конкурса сайтов «Лучший образовательный сайт» - диплом победитель </a:t>
            </a:r>
            <a:r>
              <a:rPr lang="en-US" sz="1400" b="1" dirty="0">
                <a:solidFill>
                  <a:srgbClr val="00359E"/>
                </a:solidFill>
                <a:latin typeface="Times New Roman"/>
                <a:ea typeface="Times New Roman"/>
                <a:cs typeface="Times New Roman"/>
              </a:rPr>
              <a:t>II </a:t>
            </a:r>
            <a:r>
              <a:rPr lang="ru-RU" sz="1400" b="1" dirty="0">
                <a:solidFill>
                  <a:srgbClr val="00359E"/>
                </a:solidFill>
                <a:latin typeface="Times New Roman"/>
                <a:ea typeface="Times New Roman"/>
                <a:cs typeface="Times New Roman"/>
              </a:rPr>
              <a:t>степени.</a:t>
            </a:r>
            <a:endParaRPr lang="ru-RU" sz="1400" b="1" dirty="0">
              <a:solidFill>
                <a:srgbClr val="00359E"/>
              </a:solidFill>
              <a:ea typeface="Calibri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22" y="1575679"/>
            <a:ext cx="9127428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400" b="1" dirty="0">
                <a:solidFill>
                  <a:srgbClr val="00359E"/>
                </a:solidFill>
                <a:latin typeface="Times New Roman"/>
                <a:ea typeface="Times New Roman"/>
                <a:cs typeface="Times New Roman"/>
              </a:rPr>
              <a:t>Победитель и призер  конкурса на лучшее новогоднее оформление образовательных </a:t>
            </a:r>
            <a:r>
              <a:rPr lang="ru-RU" sz="1600" b="1" dirty="0">
                <a:solidFill>
                  <a:srgbClr val="00359E"/>
                </a:solidFill>
                <a:latin typeface="Times New Roman"/>
                <a:ea typeface="Times New Roman"/>
                <a:cs typeface="Times New Roman"/>
              </a:rPr>
              <a:t>учреждений города </a:t>
            </a:r>
            <a:r>
              <a:rPr lang="ru-RU" sz="1400" b="1" dirty="0">
                <a:solidFill>
                  <a:srgbClr val="00359E"/>
                </a:solidFill>
                <a:latin typeface="Times New Roman"/>
                <a:ea typeface="Times New Roman"/>
                <a:cs typeface="Times New Roman"/>
              </a:rPr>
              <a:t>Сасово «Новогоднее настроение</a:t>
            </a:r>
            <a:r>
              <a:rPr lang="ru-RU" sz="1600" b="1" dirty="0">
                <a:solidFill>
                  <a:srgbClr val="00359E"/>
                </a:solidFill>
                <a:latin typeface="Times New Roman"/>
                <a:ea typeface="Times New Roman"/>
                <a:cs typeface="Times New Roman"/>
              </a:rPr>
              <a:t>».</a:t>
            </a:r>
            <a:endParaRPr lang="ru-RU" sz="1600" b="1" dirty="0">
              <a:solidFill>
                <a:srgbClr val="00359E"/>
              </a:solidFill>
              <a:ea typeface="Calibri"/>
              <a:cs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61915" y="2057926"/>
            <a:ext cx="9153525" cy="3202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400" b="1" dirty="0">
                <a:solidFill>
                  <a:srgbClr val="00359E"/>
                </a:solidFill>
                <a:latin typeface="Times New Roman"/>
                <a:ea typeface="Times New Roman"/>
                <a:cs typeface="Times New Roman"/>
              </a:rPr>
              <a:t>Победители городского конкурса социальных проектов «Город в котором я живу»: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-51149" y="2568677"/>
            <a:ext cx="9182099" cy="568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400" b="1" dirty="0">
                <a:solidFill>
                  <a:srgbClr val="00359E"/>
                </a:solidFill>
                <a:latin typeface="Times New Roman"/>
                <a:ea typeface="Times New Roman"/>
                <a:cs typeface="Times New Roman"/>
              </a:rPr>
              <a:t>Победитель и призер городского хореографического  конкурс «</a:t>
            </a:r>
            <a:r>
              <a:rPr lang="ru-RU" sz="1400" b="1" dirty="0" err="1">
                <a:solidFill>
                  <a:srgbClr val="00359E"/>
                </a:solidFill>
                <a:latin typeface="Times New Roman"/>
                <a:ea typeface="Times New Roman"/>
                <a:cs typeface="Times New Roman"/>
              </a:rPr>
              <a:t>Топотушки</a:t>
            </a:r>
            <a:r>
              <a:rPr lang="ru-RU" sz="1400" b="1" dirty="0">
                <a:solidFill>
                  <a:srgbClr val="00359E"/>
                </a:solidFill>
                <a:latin typeface="Times New Roman"/>
                <a:ea typeface="Times New Roman"/>
                <a:cs typeface="Times New Roman"/>
              </a:rPr>
              <a:t>»-танцевальный коллектив «Радуга» - грамота 2 место.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-96337" y="2235179"/>
            <a:ext cx="9144000" cy="3202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400" b="1" dirty="0">
                <a:solidFill>
                  <a:srgbClr val="00359E"/>
                </a:solidFill>
                <a:latin typeface="Times New Roman"/>
                <a:ea typeface="Times New Roman"/>
                <a:cs typeface="Times New Roman"/>
              </a:rPr>
              <a:t>Участник военно-спортивной игры «</a:t>
            </a:r>
            <a:r>
              <a:rPr lang="ru-RU" sz="1400" b="1" dirty="0" err="1">
                <a:solidFill>
                  <a:srgbClr val="00359E"/>
                </a:solidFill>
                <a:latin typeface="Times New Roman"/>
                <a:ea typeface="Times New Roman"/>
                <a:cs typeface="Times New Roman"/>
              </a:rPr>
              <a:t>Зарничка</a:t>
            </a:r>
            <a:r>
              <a:rPr lang="ru-RU" sz="1400" b="1" dirty="0">
                <a:solidFill>
                  <a:srgbClr val="00359E"/>
                </a:solidFill>
                <a:latin typeface="Times New Roman"/>
                <a:ea typeface="Times New Roman"/>
                <a:cs typeface="Times New Roman"/>
              </a:rPr>
              <a:t>» - отряд «Юные патриоты»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522" y="3029755"/>
            <a:ext cx="9182101" cy="3202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400" b="1" dirty="0">
                <a:solidFill>
                  <a:srgbClr val="00359E"/>
                </a:solidFill>
                <a:latin typeface="Times New Roman"/>
                <a:ea typeface="Times New Roman"/>
                <a:cs typeface="Times New Roman"/>
              </a:rPr>
              <a:t>Участник природоохранного  социально-образовательный проект «</a:t>
            </a:r>
            <a:r>
              <a:rPr lang="ru-RU" sz="1400" b="1" dirty="0" err="1">
                <a:solidFill>
                  <a:srgbClr val="00359E"/>
                </a:solidFill>
                <a:latin typeface="Times New Roman"/>
                <a:ea typeface="Times New Roman"/>
                <a:cs typeface="Times New Roman"/>
              </a:rPr>
              <a:t>Эколята</a:t>
            </a:r>
            <a:r>
              <a:rPr lang="ru-RU" sz="1400" b="1" dirty="0">
                <a:solidFill>
                  <a:srgbClr val="00359E"/>
                </a:solidFill>
                <a:latin typeface="Times New Roman"/>
                <a:ea typeface="Times New Roman"/>
                <a:cs typeface="Times New Roman"/>
              </a:rPr>
              <a:t>-дошколята»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167" y="3366039"/>
            <a:ext cx="9153524" cy="340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400" b="1" dirty="0">
                <a:solidFill>
                  <a:srgbClr val="00359E"/>
                </a:solidFill>
                <a:latin typeface="Times New Roman"/>
                <a:ea typeface="Times New Roman"/>
                <a:cs typeface="Times New Roman"/>
              </a:rPr>
              <a:t>Участник  во втором  городском фестивале «Пасхальная радость– 2019».</a:t>
            </a:r>
            <a:endParaRPr lang="ru-RU" sz="1400" b="1" dirty="0">
              <a:solidFill>
                <a:srgbClr val="00359E"/>
              </a:solidFill>
              <a:ea typeface="Calibri"/>
              <a:cs typeface="Times New Roman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2507" y="3706132"/>
            <a:ext cx="9053510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400" b="1" dirty="0">
                <a:solidFill>
                  <a:srgbClr val="00359E"/>
                </a:solidFill>
                <a:latin typeface="Times New Roman"/>
                <a:ea typeface="Times New Roman"/>
                <a:cs typeface="Times New Roman"/>
              </a:rPr>
              <a:t>Участник  областного заочного конкурсе волонтерских проектов в рамках года Добровольца Рязанской области «</a:t>
            </a:r>
            <a:r>
              <a:rPr lang="ru-RU" sz="1400" b="1" dirty="0" err="1">
                <a:solidFill>
                  <a:srgbClr val="00359E"/>
                </a:solidFill>
                <a:latin typeface="Times New Roman"/>
                <a:ea typeface="Times New Roman"/>
                <a:cs typeface="Times New Roman"/>
              </a:rPr>
              <a:t>Инноватика</a:t>
            </a:r>
            <a:r>
              <a:rPr lang="ru-RU" sz="1400" b="1" dirty="0">
                <a:solidFill>
                  <a:srgbClr val="00359E"/>
                </a:solidFill>
                <a:latin typeface="Times New Roman"/>
                <a:ea typeface="Times New Roman"/>
                <a:cs typeface="Times New Roman"/>
              </a:rPr>
              <a:t>. Образование. Мастерство</a:t>
            </a:r>
            <a:r>
              <a:rPr lang="ru-RU" b="1" dirty="0">
                <a:solidFill>
                  <a:srgbClr val="00359E"/>
                </a:solidFill>
                <a:latin typeface="Times New Roman"/>
                <a:ea typeface="Times New Roman"/>
                <a:cs typeface="Times New Roman"/>
              </a:rPr>
              <a:t>».</a:t>
            </a:r>
            <a:endParaRPr lang="ru-RU" sz="1600" b="1" dirty="0">
              <a:solidFill>
                <a:srgbClr val="00359E"/>
              </a:solidFill>
              <a:ea typeface="Calibri"/>
              <a:cs typeface="Times New Roma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7286768"/>
      </p:ext>
    </p:extLst>
  </p:cSld>
  <p:clrMapOvr>
    <a:masterClrMapping/>
  </p:clrMapOvr>
  <p:transition spd="med" advClick="0" advTm="1314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  <p:bldP spid="10" grpId="0"/>
      <p:bldP spid="13" grpId="0"/>
      <p:bldP spid="14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hinh-nen-slide-dep-34_0353498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64" y="-112342"/>
            <a:ext cx="9144000" cy="7033309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8483" y="457200"/>
            <a:ext cx="88773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1938 год</a:t>
            </a:r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rgbClr val="0035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Открыл свои двери  первый в городе Сасово трех групповой  детский сад,  построенный по типовому проекту с музыкальным залом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2" descr="C:\Users\User\Desktop\3cd3afe5e1fbedd8583576e1699739cf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9600" y="0"/>
            <a:ext cx="914400" cy="914400"/>
          </a:xfrm>
          <a:prstGeom prst="rect">
            <a:avLst/>
          </a:prstGeom>
          <a:noFill/>
        </p:spPr>
      </p:pic>
      <p:pic>
        <p:nvPicPr>
          <p:cNvPr id="13" name="Picture 2" descr="C:\Users\User\Desktop\P105033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060" y="4279996"/>
            <a:ext cx="3218012" cy="24629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1981200" y="1"/>
            <a:ext cx="5638800" cy="45719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Историческая справка</a:t>
            </a:r>
            <a:endParaRPr lang="ru-RU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24246" y="912175"/>
            <a:ext cx="81915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1948год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ru-RU" sz="1400" b="1" dirty="0">
                <a:solidFill>
                  <a:srgbClr val="0035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связи с произошедшим подъемом рождаемости в городе стал испытывать недостаток мест, открыли дополнительную группу.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3465" y="1341313"/>
            <a:ext cx="72597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1954 год  </a:t>
            </a:r>
            <a:r>
              <a:rPr lang="ru-RU" sz="1400" b="1" dirty="0">
                <a:solidFill>
                  <a:srgbClr val="0035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реконструкции здания в появилась 5-я группа.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-24245" y="1615674"/>
            <a:ext cx="87872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1961 год </a:t>
            </a:r>
            <a:r>
              <a:rPr lang="ru-RU" sz="1400" b="1" dirty="0">
                <a:solidFill>
                  <a:srgbClr val="0035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 расширился путём пристройки, в которой открыли  группу со спальней - это была  круглосуточная группа.</a:t>
            </a:r>
            <a:endParaRPr lang="ru-RU" sz="1600" b="1" dirty="0">
              <a:solidFill>
                <a:srgbClr val="00359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3465" y="2015783"/>
            <a:ext cx="89835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1979 год </a:t>
            </a:r>
            <a:r>
              <a:rPr lang="ru-RU" sz="1400" b="1" dirty="0">
                <a:solidFill>
                  <a:srgbClr val="0035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перепрофилировали в ясли - сад, прием детей  стал осуществляться с полутора лет.</a:t>
            </a:r>
            <a:endParaRPr lang="ru-RU" sz="1600" b="1" dirty="0">
              <a:solidFill>
                <a:srgbClr val="00359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3465" y="2245126"/>
            <a:ext cx="8458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2000 год </a:t>
            </a:r>
            <a:r>
              <a:rPr lang="ru-RU" sz="1400" b="1" dirty="0">
                <a:solidFill>
                  <a:srgbClr val="0035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результатам аттестации дошкольное образовательное учреждение аккредитовано  как детский сад общеразвивающего вида  второй  категории.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-30038" y="2667000"/>
            <a:ext cx="87168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2005 год  </a:t>
            </a:r>
            <a:r>
              <a:rPr lang="ru-RU" sz="1400" b="1" dirty="0">
                <a:solidFill>
                  <a:srgbClr val="0035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Дошкольное образовательное учреждение прошло лицензирование и государственную аттестацию как </a:t>
            </a:r>
            <a:r>
              <a:rPr lang="ru-RU" sz="1400" b="1" dirty="0" err="1">
                <a:solidFill>
                  <a:srgbClr val="0035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воспитательно</a:t>
            </a:r>
            <a:r>
              <a:rPr lang="ru-RU" sz="1400" b="1" dirty="0">
                <a:solidFill>
                  <a:srgbClr val="0035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-образовательное учреждение и подтвердило свой статус, получив лицензию на  право, ведения образовательной деятельности и аккредитацию как детский сад общеразвивающего вида второй  категории.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-15617" y="3529280"/>
            <a:ext cx="6019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2003 год </a:t>
            </a:r>
            <a:r>
              <a:rPr lang="ru-RU" sz="1400" b="1" dirty="0">
                <a:solidFill>
                  <a:srgbClr val="0035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ДОУ действует клуб молодой семьи « Ориентиры»</a:t>
            </a:r>
            <a:endParaRPr lang="ru-RU" sz="14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464" y="3790890"/>
            <a:ext cx="572306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2010 год </a:t>
            </a:r>
            <a:r>
              <a:rPr lang="ru-RU" sz="1400" b="1" dirty="0">
                <a:solidFill>
                  <a:srgbClr val="0035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ДОУ N3 стало опорным образовательным учреждением</a:t>
            </a:r>
          </a:p>
          <a:p>
            <a:r>
              <a:rPr lang="ru-RU" sz="1400" b="1" dirty="0">
                <a:solidFill>
                  <a:srgbClr val="0035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системе образования города по направлению </a:t>
            </a:r>
          </a:p>
          <a:p>
            <a:r>
              <a:rPr lang="ru-RU" sz="1400" b="1" dirty="0">
                <a:solidFill>
                  <a:srgbClr val="0035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«Работа с  молодыми семьями».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464" y="4495800"/>
            <a:ext cx="600071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2011 год 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rgbClr val="0035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МДОУ переименовали в Муниципальное бюджетное </a:t>
            </a:r>
          </a:p>
          <a:p>
            <a:r>
              <a:rPr lang="ru-RU" sz="1400" b="1" dirty="0">
                <a:solidFill>
                  <a:srgbClr val="0035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дошкольное образовательное учреждение «Детский сад N3»</a:t>
            </a:r>
          </a:p>
          <a:p>
            <a:r>
              <a:rPr lang="ru-RU" sz="1400" b="1" dirty="0">
                <a:solidFill>
                  <a:srgbClr val="0035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(МБДОУДС N3). Учредителем МБДОУДС N3 является Администрация </a:t>
            </a:r>
            <a:r>
              <a:rPr lang="ru-RU" sz="1400" b="1" dirty="0" smtClean="0">
                <a:solidFill>
                  <a:srgbClr val="0035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</a:t>
            </a:r>
            <a:r>
              <a:rPr lang="ru-RU" sz="1400" b="1" dirty="0">
                <a:solidFill>
                  <a:srgbClr val="0035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городской округ город Сасово.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8483" y="5379927"/>
            <a:ext cx="64250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год  </a:t>
            </a:r>
            <a:r>
              <a:rPr lang="ru-RU" sz="1400" b="1" dirty="0">
                <a:solidFill>
                  <a:srgbClr val="0035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 занесен в </a:t>
            </a:r>
            <a:r>
              <a:rPr lang="ru-RU" sz="1400" b="1" dirty="0" err="1">
                <a:solidFill>
                  <a:srgbClr val="0035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Национанальный</a:t>
            </a:r>
            <a:r>
              <a:rPr lang="ru-RU" sz="1400" b="1" dirty="0">
                <a:solidFill>
                  <a:srgbClr val="0035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реестр </a:t>
            </a:r>
          </a:p>
          <a:p>
            <a:r>
              <a:rPr lang="ru-RU" sz="1400" b="1" dirty="0">
                <a:solidFill>
                  <a:srgbClr val="0035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«Ведущие образовательные организации РФ».</a:t>
            </a:r>
          </a:p>
          <a:p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    </a:t>
            </a:r>
            <a:r>
              <a:rPr lang="ru-RU" sz="1400" b="1" dirty="0">
                <a:solidFill>
                  <a:srgbClr val="0035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победитель конкурса</a:t>
            </a:r>
          </a:p>
          <a:p>
            <a:r>
              <a:rPr lang="ru-RU" sz="1600" b="1" dirty="0">
                <a:solidFill>
                  <a:srgbClr val="0035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</a:t>
            </a:r>
            <a:r>
              <a:rPr lang="ru-RU" sz="1600" b="1" i="1" dirty="0">
                <a:solidFill>
                  <a:srgbClr val="0035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«Лучшие руководители РФ</a:t>
            </a:r>
            <a:r>
              <a:rPr lang="ru-RU" sz="1400" b="1" i="1" dirty="0">
                <a:solidFill>
                  <a:srgbClr val="0035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1256202"/>
      </p:ext>
    </p:extLst>
  </p:cSld>
  <p:clrMapOvr>
    <a:masterClrMapping/>
  </p:clrMapOvr>
  <p:transition spd="med" advClick="0" advTm="1560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/>
      <p:bldP spid="5" grpId="0"/>
      <p:bldP spid="7" grpId="0"/>
      <p:bldP spid="8" grpId="0"/>
      <p:bldP spid="9" grpId="0"/>
      <p:bldP spid="10" grpId="0"/>
      <p:bldP spid="14" grpId="0"/>
      <p:bldP spid="15" grpId="0"/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hinh-nen-slide-dep-34_0353498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28600" y="304800"/>
            <a:ext cx="8686800" cy="6717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>
              <a:solidFill>
                <a:srgbClr val="00359E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rgbClr val="00359E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00359E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МБДОУДС </a:t>
            </a:r>
            <a:r>
              <a:rPr lang="en-US" b="1" dirty="0" smtClean="0">
                <a:solidFill>
                  <a:srgbClr val="00359E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 3 </a:t>
            </a:r>
            <a:r>
              <a:rPr lang="ru-RU" b="1" dirty="0" smtClean="0">
                <a:solidFill>
                  <a:srgbClr val="00359E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реализует </a:t>
            </a:r>
            <a:r>
              <a:rPr lang="ru-RU" b="1" dirty="0">
                <a:solidFill>
                  <a:srgbClr val="00359E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дошкольный уровень общего образования.</a:t>
            </a:r>
            <a:br>
              <a:rPr lang="ru-RU" b="1" dirty="0">
                <a:solidFill>
                  <a:srgbClr val="00359E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359E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Весь педагогический процесс в ДОУ осуществляется </a:t>
            </a:r>
            <a:endParaRPr lang="ru-RU" b="1" dirty="0" smtClean="0">
              <a:solidFill>
                <a:srgbClr val="00359E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00359E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на </a:t>
            </a:r>
            <a:r>
              <a:rPr lang="ru-RU" b="1" dirty="0">
                <a:solidFill>
                  <a:srgbClr val="00359E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русском языке</a:t>
            </a:r>
            <a:r>
              <a:rPr lang="ru-RU" b="1" dirty="0" smtClean="0">
                <a:solidFill>
                  <a:srgbClr val="00359E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  <a:r>
              <a:rPr lang="ru-RU" b="1" dirty="0">
                <a:solidFill>
                  <a:srgbClr val="00359E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00359E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359E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Форма обучения – </a:t>
            </a:r>
            <a:r>
              <a:rPr lang="ru-RU" b="1" dirty="0" smtClean="0">
                <a:solidFill>
                  <a:srgbClr val="00359E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очная.</a:t>
            </a:r>
            <a:r>
              <a:rPr lang="ru-RU" i="1" dirty="0">
                <a:solidFill>
                  <a:srgbClr val="0035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i="1" dirty="0" smtClean="0">
              <a:solidFill>
                <a:srgbClr val="00359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rgbClr val="00359E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ДОУ функционирует </a:t>
            </a:r>
            <a:r>
              <a:rPr lang="ru-RU" b="1" dirty="0" smtClean="0">
                <a:solidFill>
                  <a:srgbClr val="00359E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4 группы общеразвивающей направленности.</a:t>
            </a:r>
          </a:p>
          <a:p>
            <a:pPr algn="ctr"/>
            <a:r>
              <a:rPr lang="ru-RU" b="1" dirty="0">
                <a:solidFill>
                  <a:srgbClr val="00359E"/>
                </a:solidFill>
                <a:latin typeface="Times New Roman"/>
                <a:ea typeface="Times New Roman"/>
              </a:rPr>
              <a:t>Деятельность МБДОУДС </a:t>
            </a:r>
            <a:r>
              <a:rPr lang="en-US" b="1" dirty="0">
                <a:solidFill>
                  <a:srgbClr val="00359E"/>
                </a:solidFill>
                <a:latin typeface="Times New Roman"/>
                <a:ea typeface="Times New Roman"/>
              </a:rPr>
              <a:t>N</a:t>
            </a:r>
            <a:r>
              <a:rPr lang="ru-RU" b="1" dirty="0">
                <a:solidFill>
                  <a:srgbClr val="00359E"/>
                </a:solidFill>
                <a:latin typeface="Times New Roman"/>
                <a:ea typeface="Times New Roman"/>
              </a:rPr>
              <a:t> 3 организована с учетом государственных законодательных и нормативных документов, методических рекомендаций, принятых на уровне федеральных, муниципальных органов власти и локальными нормативными актами МБДОУДС </a:t>
            </a:r>
            <a:r>
              <a:rPr lang="en-US" b="1" dirty="0">
                <a:solidFill>
                  <a:srgbClr val="00359E"/>
                </a:solidFill>
                <a:latin typeface="Times New Roman"/>
                <a:ea typeface="Times New Roman"/>
              </a:rPr>
              <a:t>N</a:t>
            </a:r>
            <a:r>
              <a:rPr lang="ru-RU" b="1" dirty="0">
                <a:solidFill>
                  <a:srgbClr val="00359E"/>
                </a:solidFill>
                <a:latin typeface="Times New Roman"/>
                <a:ea typeface="Times New Roman"/>
              </a:rPr>
              <a:t> 3, регулирующими организацию работы дошкольного </a:t>
            </a:r>
            <a:r>
              <a:rPr lang="ru-RU" b="1" dirty="0">
                <a:solidFill>
                  <a:srgbClr val="00359E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учреждения. </a:t>
            </a:r>
            <a:endParaRPr lang="en-US" b="1" dirty="0" smtClean="0">
              <a:solidFill>
                <a:srgbClr val="00359E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359E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Педагогический </a:t>
            </a:r>
            <a:r>
              <a:rPr lang="ru-RU" b="1" dirty="0">
                <a:solidFill>
                  <a:srgbClr val="00359E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процесс в ДОУ строится </a:t>
            </a:r>
            <a:endParaRPr lang="ru-RU" b="1" dirty="0" smtClean="0">
              <a:solidFill>
                <a:srgbClr val="00359E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359E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на </a:t>
            </a:r>
            <a:r>
              <a:rPr lang="ru-RU" b="1" dirty="0">
                <a:solidFill>
                  <a:srgbClr val="00359E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реализации </a:t>
            </a:r>
            <a:r>
              <a:rPr lang="ru-RU" b="1" dirty="0" smtClean="0">
                <a:solidFill>
                  <a:srgbClr val="00359E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основной образовательной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359E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программы </a:t>
            </a:r>
            <a:r>
              <a:rPr lang="ru-RU" b="1" dirty="0">
                <a:solidFill>
                  <a:srgbClr val="00359E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359E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МБДОУДС </a:t>
            </a:r>
            <a:r>
              <a:rPr lang="en-US" b="1" dirty="0" smtClean="0">
                <a:solidFill>
                  <a:srgbClr val="00359E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 3</a:t>
            </a:r>
            <a:r>
              <a:rPr lang="ru-RU" b="1" dirty="0" smtClean="0">
                <a:solidFill>
                  <a:srgbClr val="00359E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359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разработанной </a:t>
            </a:r>
            <a:r>
              <a:rPr lang="ru-RU" b="1" dirty="0">
                <a:solidFill>
                  <a:srgbClr val="00359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 основе примерной </a:t>
            </a:r>
            <a:endParaRPr lang="ru-RU" b="1" dirty="0" smtClean="0">
              <a:solidFill>
                <a:srgbClr val="00359E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359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основной  общеобразовательной </a:t>
            </a:r>
            <a:r>
              <a:rPr lang="ru-RU" b="1" dirty="0">
                <a:solidFill>
                  <a:srgbClr val="00359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программе </a:t>
            </a:r>
            <a:endParaRPr lang="ru-RU" b="1" dirty="0" smtClean="0">
              <a:solidFill>
                <a:srgbClr val="00359E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359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дошкольного </a:t>
            </a:r>
            <a:r>
              <a:rPr lang="ru-RU" b="1" dirty="0">
                <a:solidFill>
                  <a:srgbClr val="00359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образования </a:t>
            </a:r>
            <a:endParaRPr lang="ru-RU" b="1" dirty="0" smtClean="0">
              <a:solidFill>
                <a:srgbClr val="00359E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359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"</a:t>
            </a:r>
            <a:r>
              <a:rPr lang="ru-RU" b="1" dirty="0">
                <a:solidFill>
                  <a:srgbClr val="00359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От рождения до школы" </a:t>
            </a:r>
            <a:endParaRPr lang="ru-RU" b="1" dirty="0" smtClean="0">
              <a:solidFill>
                <a:srgbClr val="00359E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359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под </a:t>
            </a:r>
            <a:r>
              <a:rPr lang="ru-RU" b="1" dirty="0">
                <a:solidFill>
                  <a:srgbClr val="00359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редакцией Н.Е. </a:t>
            </a:r>
            <a:r>
              <a:rPr lang="ru-RU" b="1" dirty="0" err="1">
                <a:solidFill>
                  <a:srgbClr val="00359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Вераксы</a:t>
            </a:r>
            <a:r>
              <a:rPr lang="ru-RU" b="1" dirty="0">
                <a:solidFill>
                  <a:srgbClr val="00359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</a:t>
            </a:r>
            <a:endParaRPr lang="ru-RU" b="1" dirty="0" smtClean="0">
              <a:solidFill>
                <a:srgbClr val="00359E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err="1" smtClean="0">
                <a:solidFill>
                  <a:srgbClr val="00359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Т.С.Комаровой</a:t>
            </a:r>
            <a:r>
              <a:rPr lang="ru-RU" b="1" dirty="0">
                <a:solidFill>
                  <a:srgbClr val="00359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М.А. Васильевой. </a:t>
            </a:r>
          </a:p>
          <a:p>
            <a:pPr algn="ctr" fontAlgn="t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3400" y="76200"/>
            <a:ext cx="7848600" cy="8382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FFFF00"/>
              </a:solidFill>
              <a:latin typeface="Courier New"/>
              <a:ea typeface="Times New Roman"/>
            </a:endParaRPr>
          </a:p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Муниципальное </a:t>
            </a:r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бюджетное дошкольное образовательное учреждение «Детский сад 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 3</a:t>
            </a:r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»</a:t>
            </a:r>
            <a:r>
              <a:rPr lang="ru-RU" b="1" dirty="0">
                <a:solidFill>
                  <a:srgbClr val="000080"/>
                </a:solidFill>
                <a:latin typeface="Courier New"/>
                <a:ea typeface="Times New Roman"/>
              </a:rPr>
              <a:t> </a:t>
            </a:r>
            <a:endParaRPr lang="en-US" b="1" dirty="0">
              <a:solidFill>
                <a:srgbClr val="000080"/>
              </a:solidFill>
              <a:latin typeface="Courier New"/>
              <a:ea typeface="Times New Roman"/>
            </a:endParaRPr>
          </a:p>
          <a:p>
            <a:pPr algn="ctr"/>
            <a:endParaRPr lang="ru-RU" dirty="0"/>
          </a:p>
        </p:txBody>
      </p:sp>
      <p:pic>
        <p:nvPicPr>
          <p:cNvPr id="7" name="Picture 3" descr="C:\Users\User\Desktop\конкурс\ezw2009@yandex.ru_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302" y="4080164"/>
            <a:ext cx="3728098" cy="24866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235235684"/>
      </p:ext>
    </p:extLst>
  </p:cSld>
  <p:clrMapOvr>
    <a:masterClrMapping/>
  </p:clrMapOvr>
  <p:transition spd="med" advClick="0" advTm="3769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hinh-nen-slide-dep-34_0353498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210901" cy="6858000"/>
          </a:xfrm>
          <a:prstGeom prst="rect">
            <a:avLst/>
          </a:prstGeom>
          <a:noFill/>
        </p:spPr>
      </p:pic>
      <p:sp>
        <p:nvSpPr>
          <p:cNvPr id="3" name="Минус 2"/>
          <p:cNvSpPr/>
          <p:nvPr/>
        </p:nvSpPr>
        <p:spPr>
          <a:xfrm>
            <a:off x="-152400" y="650980"/>
            <a:ext cx="3276600" cy="1676400"/>
          </a:xfrm>
          <a:prstGeom prst="mathMinus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 лет саду</a:t>
            </a:r>
            <a:endParaRPr lang="ru-RU" sz="1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Минус 3"/>
          <p:cNvSpPr/>
          <p:nvPr/>
        </p:nvSpPr>
        <p:spPr>
          <a:xfrm>
            <a:off x="3175261" y="5143500"/>
            <a:ext cx="2927280" cy="2362200"/>
          </a:xfrm>
          <a:prstGeom prst="mathMinus">
            <a:avLst>
              <a:gd name="adj1" fmla="val 45677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Завхоз</a:t>
            </a:r>
          </a:p>
          <a:p>
            <a:pPr algn="ctr"/>
            <a:r>
              <a:rPr lang="ru-RU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Рузлева</a:t>
            </a:r>
            <a:r>
              <a:rPr lang="ru-RU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Оксана Николаевна</a:t>
            </a:r>
            <a:endParaRPr lang="ru-RU" sz="1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Минус 5"/>
          <p:cNvSpPr/>
          <p:nvPr/>
        </p:nvSpPr>
        <p:spPr>
          <a:xfrm>
            <a:off x="6310745" y="4779668"/>
            <a:ext cx="2604655" cy="3145132"/>
          </a:xfrm>
          <a:prstGeom prst="mathMinus">
            <a:avLst>
              <a:gd name="adj1" fmla="val 33217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Заведующий ДОУ Вагина  </a:t>
            </a:r>
          </a:p>
          <a:p>
            <a:pPr algn="ctr"/>
            <a:r>
              <a:rPr lang="ru-RU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Людмила Николаевна</a:t>
            </a:r>
            <a:endParaRPr lang="ru-RU" sz="1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" y="304800"/>
            <a:ext cx="739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Минус 4"/>
          <p:cNvSpPr/>
          <p:nvPr/>
        </p:nvSpPr>
        <p:spPr>
          <a:xfrm>
            <a:off x="6705600" y="1066800"/>
            <a:ext cx="2505302" cy="1690247"/>
          </a:xfrm>
          <a:prstGeom prst="mathMinus">
            <a:avLst>
              <a:gd name="adj1" fmla="val 66750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 по ВМР</a:t>
            </a:r>
            <a:r>
              <a:rPr lang="ru-RU" sz="1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Кирсанова Марина Владимировна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endParaRPr lang="ru-R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User\Desktop\фото\юбилей\DSC013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1" y="1746289"/>
            <a:ext cx="3600000" cy="20215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9" name="Овал 8"/>
          <p:cNvSpPr/>
          <p:nvPr/>
        </p:nvSpPr>
        <p:spPr>
          <a:xfrm>
            <a:off x="381000" y="228601"/>
            <a:ext cx="8610600" cy="10668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 </a:t>
            </a:r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детского сада с радостью принимает воспитанников уже 80 лет. </a:t>
            </a:r>
          </a:p>
          <a:p>
            <a:pPr algn="ctr"/>
            <a:endParaRPr lang="ru-RU" dirty="0"/>
          </a:p>
        </p:txBody>
      </p:sp>
      <p:pic>
        <p:nvPicPr>
          <p:cNvPr id="12" name="Picture 4" descr="C:\Users\User\Desktop\конкурс\ezw2009@yandex.ru_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67" r="16590" b="1"/>
          <a:stretch/>
        </p:blipFill>
        <p:spPr bwMode="auto">
          <a:xfrm>
            <a:off x="6317672" y="3498124"/>
            <a:ext cx="2826328" cy="23090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9" name="Picture 5" descr="C:\Users\User\Desktop\26_12_01_38_svEU-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262" y="3429001"/>
            <a:ext cx="1547700" cy="231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8" name="Picture 4" descr="C:\Users\User\Desktop\фото\Кирсанова Марина Владимировна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962" y="1316158"/>
            <a:ext cx="1613038" cy="23085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5" name="Picture 3" descr="C:\Users\User\Desktop\конкурс\ezw2009@yandex.ru_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343400"/>
            <a:ext cx="2970340" cy="1981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custDataLst>
      <p:tags r:id="rId1"/>
    </p:custDataLst>
  </p:cSld>
  <p:clrMapOvr>
    <a:masterClrMapping/>
  </p:clrMapOvr>
  <p:transition spd="med" advClick="0" advTm="1073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hinh-nen-slide-dep-34_0353498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3855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33400" y="152400"/>
            <a:ext cx="8382000" cy="7620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750"/>
              </a:spcAft>
            </a:pPr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Материально-техническое обеспечение</a:t>
            </a:r>
            <a:endParaRPr lang="ru-RU" sz="1200" dirty="0">
              <a:solidFill>
                <a:srgbClr val="FFFF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750"/>
              </a:spcAft>
            </a:pPr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 и оснащенность образовательного процесса</a:t>
            </a:r>
            <a:endParaRPr lang="ru-RU" sz="1200" dirty="0">
              <a:solidFill>
                <a:srgbClr val="FFFF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" y="1143000"/>
            <a:ext cx="8686800" cy="261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ru-RU" b="1" dirty="0">
                <a:solidFill>
                  <a:srgbClr val="00359E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Создание грамотно продуманной, мобильной, отвечающей всем требованиям государственных стандартов, предметно-развивающей среды является одним из важнейших условий успешности воспитательного процесса в нашем детском саду. В </a:t>
            </a:r>
            <a:r>
              <a:rPr lang="ru-RU" b="1" dirty="0" smtClean="0">
                <a:solidFill>
                  <a:srgbClr val="00359E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МБДОУДС </a:t>
            </a:r>
            <a:r>
              <a:rPr lang="en-US" b="1" dirty="0" smtClean="0">
                <a:solidFill>
                  <a:srgbClr val="00359E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 3 </a:t>
            </a:r>
            <a:r>
              <a:rPr lang="ru-RU" b="1" dirty="0" smtClean="0">
                <a:solidFill>
                  <a:srgbClr val="00359E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359E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создана  предметно-развивающая среда, способствующая всестороннему развитию личности ребёнка, его талантов, творчества. Характерными чертами предметной образовательной среды в ДОУ является: мобильность, внешняя привлекательность, функциональность, соответствие современным требованиям.</a:t>
            </a:r>
            <a:endParaRPr lang="ru-RU" sz="1200" dirty="0">
              <a:solidFill>
                <a:srgbClr val="00359E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7" name="Picture 11" descr="F:\Открытие  на 25 марта\IMG_03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" y="3758203"/>
            <a:ext cx="2735263" cy="205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2412" y="5943600"/>
            <a:ext cx="2947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52412" y="5810840"/>
            <a:ext cx="2735263" cy="50209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 зона</a:t>
            </a:r>
            <a:endParaRPr lang="ru-R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User\Desktop\фото\развивающая среда\P10509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657600"/>
            <a:ext cx="2520000" cy="189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200400" y="5638800"/>
            <a:ext cx="2520000" cy="48946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 ДОУ</a:t>
            </a:r>
            <a:endParaRPr lang="ru-R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8" descr="C:\Users\1\Desktop\Новая папка\DSCF108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388" y="3479800"/>
            <a:ext cx="2894012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6021388" y="5810840"/>
            <a:ext cx="2894012" cy="50209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Логопункт</a:t>
            </a:r>
            <a:endParaRPr lang="ru-R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948252"/>
      </p:ext>
    </p:extLst>
  </p:cSld>
  <p:clrMapOvr>
    <a:masterClrMapping/>
  </p:clrMapOvr>
  <p:transition spd="med" advClick="0" advTm="4229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hinh-nen-slide-dep-34_0353498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0188" y="0"/>
            <a:ext cx="9144000" cy="6858000"/>
          </a:xfrm>
          <a:prstGeom prst="rect">
            <a:avLst/>
          </a:prstGeom>
          <a:noFill/>
        </p:spPr>
      </p:pic>
      <p:pic>
        <p:nvPicPr>
          <p:cNvPr id="2052" name="Picture 4" descr="C:\Users\User\Desktop\Фото для конкурса\5 слайд Развив среда и оборудов ДОУ\IMG_26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866" y="4466885"/>
            <a:ext cx="1733004" cy="23106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3" name="Picture 5" descr="C:\Users\User\Desktop\Фото для конкурса\5 слайд Развив среда и оборудов ДОУ\IMG_336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143377"/>
            <a:ext cx="1504290" cy="20057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4" name="Picture 6" descr="C:\Users\User\Desktop\Фото для конкурса\5 слайд Развив среда и оборудов ДОУ\IMG_341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0" t="9495" r="6819"/>
          <a:stretch/>
        </p:blipFill>
        <p:spPr bwMode="auto">
          <a:xfrm>
            <a:off x="152400" y="500637"/>
            <a:ext cx="2057400" cy="16227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5" name="Picture 7" descr="C:\Users\User\Desktop\Фото для конкурса\5 слайд Развив среда и оборудов ДОУ\IMG_341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6" t="24444" b="9241"/>
          <a:stretch/>
        </p:blipFill>
        <p:spPr bwMode="auto">
          <a:xfrm>
            <a:off x="2428164" y="523219"/>
            <a:ext cx="1878744" cy="20244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6" name="Picture 8" descr="C:\Users\User\Desktop\Фото для конкурса\5 слайд Развив среда и оборудов ДОУ\IMG_3418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" t="14344" b="3838"/>
          <a:stretch/>
        </p:blipFill>
        <p:spPr bwMode="auto">
          <a:xfrm>
            <a:off x="7159850" y="317699"/>
            <a:ext cx="1904050" cy="21207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7" name="Picture 9" descr="C:\Users\User\Desktop\Фото для конкурса\5 слайд Развив среда и оборудов ДОУ\IMG_2540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4" t="10609" r="24394"/>
          <a:stretch/>
        </p:blipFill>
        <p:spPr bwMode="auto">
          <a:xfrm>
            <a:off x="1400182" y="4885468"/>
            <a:ext cx="1440000" cy="18851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8" name="Picture 10" descr="C:\Users\User\Desktop\Фото для конкурса\5 слайд Развив среда и оборудов ДОУ\IMG_254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4" y="2985790"/>
            <a:ext cx="1440000" cy="20095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9" name="Picture 11" descr="C:\Users\User\Desktop\фото\день знаний 2018г\P1050360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866" y="613420"/>
            <a:ext cx="2433307" cy="18249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6" name="Picture 11" descr="G:\ГАМЗИНА САЙТ\2мл\DSCF6628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146237"/>
            <a:ext cx="2754125" cy="20544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13557" y="0"/>
            <a:ext cx="571688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МУЗЫКАЛЬНО – СПОРТИВНЫЙ ЗАЛ</a:t>
            </a:r>
            <a:endParaRPr lang="ru-RU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13866" y="2912544"/>
            <a:ext cx="436311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ГРУППОВЫЕ КОМНАТЫ</a:t>
            </a:r>
            <a:endParaRPr lang="ru-RU" sz="2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spd="med" advClick="0" advTm="1197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hinh-nen-slide-dep-34_0353498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8237" y="0"/>
            <a:ext cx="9144000" cy="6858000"/>
          </a:xfrm>
          <a:prstGeom prst="rect">
            <a:avLst/>
          </a:prstGeom>
          <a:noFill/>
        </p:spPr>
      </p:pic>
      <p:sp>
        <p:nvSpPr>
          <p:cNvPr id="3" name="Минус 2"/>
          <p:cNvSpPr/>
          <p:nvPr/>
        </p:nvSpPr>
        <p:spPr>
          <a:xfrm>
            <a:off x="1219200" y="-304800"/>
            <a:ext cx="6553200" cy="1295400"/>
          </a:xfrm>
          <a:prstGeom prst="mathMinus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работы ДОУ</a:t>
            </a:r>
            <a:endParaRPr lang="ru-R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609600"/>
            <a:ext cx="85867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35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*охрана и крепление здоровья воспитанников;</a:t>
            </a:r>
          </a:p>
          <a:p>
            <a:r>
              <a:rPr lang="ru-RU" b="1" dirty="0" smtClean="0">
                <a:solidFill>
                  <a:srgbClr val="0035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*создание условий безопасной жизнедеятельности детей;</a:t>
            </a:r>
          </a:p>
          <a:p>
            <a:r>
              <a:rPr lang="ru-RU" b="1" dirty="0" smtClean="0">
                <a:solidFill>
                  <a:srgbClr val="0035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*создание оптимальных кадровых условий для реализации задач детского сада;</a:t>
            </a:r>
          </a:p>
          <a:p>
            <a:r>
              <a:rPr lang="ru-RU" b="1" dirty="0" smtClean="0">
                <a:solidFill>
                  <a:srgbClr val="0035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*обеспечение интеллектуального, личностного и физического развития дошкольников;</a:t>
            </a:r>
          </a:p>
          <a:p>
            <a:r>
              <a:rPr lang="ru-RU" b="1" dirty="0" smtClean="0">
                <a:solidFill>
                  <a:srgbClr val="0035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*осуществление профессиональной коррекции особенностей развития ребенка;</a:t>
            </a:r>
          </a:p>
          <a:p>
            <a:r>
              <a:rPr lang="ru-RU" b="1" dirty="0" smtClean="0">
                <a:solidFill>
                  <a:srgbClr val="0035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*сотрудничество с семьями воспитанников;</a:t>
            </a:r>
          </a:p>
          <a:p>
            <a:r>
              <a:rPr lang="ru-RU" b="1" dirty="0" smtClean="0">
                <a:solidFill>
                  <a:srgbClr val="0035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*сетевое взаимодействие с организациями – партнерами.</a:t>
            </a:r>
            <a:endParaRPr lang="en-US" b="1" dirty="0" smtClean="0">
              <a:solidFill>
                <a:srgbClr val="00359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rgbClr val="00359E"/>
              </a:solidFill>
            </a:endParaRPr>
          </a:p>
          <a:p>
            <a:endParaRPr lang="ru-RU" dirty="0">
              <a:solidFill>
                <a:srgbClr val="00359E"/>
              </a:solidFill>
            </a:endParaRPr>
          </a:p>
        </p:txBody>
      </p:sp>
      <p:pic>
        <p:nvPicPr>
          <p:cNvPr id="6" name="Picture 16" descr="F:\DCIM\101___01\IMG_06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971800"/>
            <a:ext cx="2303462" cy="17287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81000" y="4700588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80231" y="4697374"/>
            <a:ext cx="1447800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FFFF00"/>
              </a:solidFill>
            </a:endParaRPr>
          </a:p>
          <a:p>
            <a:pPr algn="ctr"/>
            <a:r>
              <a:rPr lang="ru-RU" b="1" dirty="0" smtClean="0">
                <a:solidFill>
                  <a:srgbClr val="FFFF00"/>
                </a:solidFill>
              </a:rPr>
              <a:t>питание</a:t>
            </a:r>
            <a:endParaRPr lang="ru-RU" b="1" dirty="0">
              <a:solidFill>
                <a:srgbClr val="FFFF00"/>
              </a:solidFill>
            </a:endParaRPr>
          </a:p>
          <a:p>
            <a:pPr algn="ctr"/>
            <a:endParaRPr lang="ru-RU" dirty="0"/>
          </a:p>
        </p:txBody>
      </p:sp>
      <p:pic>
        <p:nvPicPr>
          <p:cNvPr id="9" name="Picture 16" descr="F:\DCIM\108___01\IMG_03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925066"/>
            <a:ext cx="2305050" cy="17287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276600" y="4700588"/>
            <a:ext cx="1371600" cy="36611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Сон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11" name="Picture 17" descr="F:\DCIM\101___01\IMG_063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924" y="2712323"/>
            <a:ext cx="2417762" cy="1727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6364288" y="4439523"/>
            <a:ext cx="2374900" cy="44251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Учебная зона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13" name="Picture 17" descr="F:\DCIM\108___01\IMG_035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924" y="4882040"/>
            <a:ext cx="2417762" cy="17811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6" descr="F:\DCIM\101___01\IMG_058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" y="5049823"/>
            <a:ext cx="2160000" cy="16203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9" descr="F:\DCIM\108___01\IMG_0379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20" r="7378"/>
          <a:stretch/>
        </p:blipFill>
        <p:spPr bwMode="auto">
          <a:xfrm>
            <a:off x="3885190" y="5104242"/>
            <a:ext cx="2326120" cy="16137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2166927" y="5562600"/>
            <a:ext cx="1728798" cy="91440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Спорт и творчество</a:t>
            </a:r>
            <a:endParaRPr lang="ru-RU" b="1" dirty="0">
              <a:solidFill>
                <a:srgbClr val="FFFF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med" advClick="0" advTm="1061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hinh-nen-slide-dep-34_0353498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Минус 2"/>
          <p:cNvSpPr/>
          <p:nvPr/>
        </p:nvSpPr>
        <p:spPr>
          <a:xfrm>
            <a:off x="1676400" y="-381000"/>
            <a:ext cx="6477000" cy="1676400"/>
          </a:xfrm>
          <a:prstGeom prst="mathMinus">
            <a:avLst>
              <a:gd name="adj1" fmla="val 38396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ОБРАЗОВАТЕЛЬНЫЕ ТЕХНОЛОГИИ, ПРИМЕНЯЕМЫЕ  В ДОУ</a:t>
            </a:r>
            <a:endParaRPr lang="ru-R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82" y="4376072"/>
            <a:ext cx="2880000" cy="21599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Объект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654" y="2712600"/>
            <a:ext cx="2520000" cy="189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Объект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4637236"/>
            <a:ext cx="2880000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4" descr="C:\Users\User\Desktop\экскурсии инфроструктура города\P106007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72" y="1981200"/>
            <a:ext cx="2880000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" name="Picture 8" descr="https://i.mycdn.me/i?r=AyH4iRPQ2q0otWIFepML2LxR5hYXxReP7LzyENr430X2d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546" y="748366"/>
            <a:ext cx="2340000" cy="17563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" name="Picture 6" descr="https://i.mycdn.me/i?r=AyH4iRPQ2q0otWIFepML2LxRcwOJYfKh_q2_33MRg-ZY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72" y="145473"/>
            <a:ext cx="2340000" cy="175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4" name="Объект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49341" y="4194655"/>
            <a:ext cx="2880000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954481" y="692231"/>
            <a:ext cx="3674920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>
                <a:solidFill>
                  <a:srgbClr val="111111"/>
                </a:solidFill>
                <a:latin typeface="Arial"/>
              </a:rPr>
              <a:t> </a:t>
            </a:r>
            <a:endParaRPr lang="ru-RU" sz="1600" dirty="0" smtClean="0">
              <a:solidFill>
                <a:srgbClr val="111111"/>
              </a:solidFill>
              <a:latin typeface="Arial"/>
            </a:endParaRPr>
          </a:p>
          <a:p>
            <a:pPr lvl="0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Arial"/>
              </a:rPr>
              <a:t>1.Технология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"/>
              </a:rPr>
              <a:t> развивающего обучения </a:t>
            </a:r>
            <a:endParaRPr lang="ru-RU" sz="1400" b="1" dirty="0" smtClean="0">
              <a:solidFill>
                <a:schemeClr val="accent6">
                  <a:lumMod val="50000"/>
                </a:schemeClr>
              </a:solidFill>
              <a:latin typeface="Arial"/>
            </a:endParaRPr>
          </a:p>
          <a:p>
            <a:pPr lvl="0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Arial"/>
              </a:rPr>
              <a:t>2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"/>
              </a:rPr>
              <a:t>. Игровые технологии в ДОУ:</a:t>
            </a:r>
          </a:p>
          <a:p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"/>
              </a:rPr>
              <a:t>3. Педагогика сотрудничества </a:t>
            </a:r>
            <a:endParaRPr lang="ru-RU" sz="1400" b="1" dirty="0" smtClean="0">
              <a:solidFill>
                <a:schemeClr val="accent6">
                  <a:lumMod val="50000"/>
                </a:schemeClr>
              </a:solidFill>
              <a:latin typeface="Arial"/>
            </a:endParaRPr>
          </a:p>
          <a:p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Arial"/>
              </a:rPr>
              <a:t>4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"/>
              </a:rPr>
              <a:t>. Технология ТРИЗ </a:t>
            </a:r>
            <a:endParaRPr lang="ru-RU" sz="1400" b="1" dirty="0" smtClean="0">
              <a:solidFill>
                <a:schemeClr val="accent6">
                  <a:lumMod val="50000"/>
                </a:schemeClr>
              </a:solidFill>
              <a:latin typeface="Arial"/>
            </a:endParaRPr>
          </a:p>
          <a:p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Arial"/>
              </a:rPr>
              <a:t>5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"/>
              </a:rPr>
              <a:t>. Информационно-коммуникативные технологии;</a:t>
            </a:r>
          </a:p>
          <a:p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Arial"/>
              </a:rPr>
              <a:t>6.Здоровьесберегающие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"/>
              </a:rPr>
              <a:t> технологии  с целью укрепления здоровья детей;</a:t>
            </a:r>
          </a:p>
          <a:p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"/>
              </a:rPr>
              <a:t>7. При взаимодействии с детьми используются личностно – ориентированный подход </a:t>
            </a:r>
            <a:endParaRPr lang="ru-RU" sz="1400" b="1" dirty="0" smtClean="0">
              <a:solidFill>
                <a:schemeClr val="accent6">
                  <a:lumMod val="50000"/>
                </a:schemeClr>
              </a:solidFill>
              <a:latin typeface="Arial"/>
            </a:endParaRPr>
          </a:p>
          <a:p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Arial"/>
              </a:rPr>
              <a:t>8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"/>
              </a:rPr>
              <a:t>. Технология проблемного обучения </a:t>
            </a:r>
            <a:endParaRPr lang="ru-RU" sz="1400" b="1" i="1" dirty="0">
              <a:solidFill>
                <a:schemeClr val="accent6">
                  <a:lumMod val="50000"/>
                </a:schemeClr>
              </a:solidFill>
              <a:latin typeface="Arial"/>
            </a:endParaRPr>
          </a:p>
          <a:p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Arial"/>
              </a:rPr>
              <a:t>9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"/>
              </a:rPr>
              <a:t>. Технология 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Arial"/>
              </a:rPr>
              <a:t>проектной деятельности </a:t>
            </a:r>
            <a:endParaRPr lang="ru-RU" sz="1400" b="1" i="1" u="sng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med" advClick="0" advTm="1120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0.9|1.2|1|1.1|1.1|1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2|1.2|1.6|1.2|1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3|1.5|1.5|1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.5|1.5|1.3|1.2|1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1|2|1.7|1.9|1.7|1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.2|2.1|2.1|2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5|1.6|1.4|1.2|1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2.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|1.1|1.2|1.3|1.6|1.4|1.3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|1|1|1.1|1.2|1.2|1.1|1|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5|1.4|1.5|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.1|1|1|0.8|1.2|0.9|0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0.8|1|0.9|1|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2|1.4|1.1|1.1|1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3|0.7|0.9|0.9|0.9|0.9|1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1|1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3034</TotalTime>
  <Words>896</Words>
  <Application>Microsoft Office PowerPoint</Application>
  <PresentationFormat>Экран (4:3)</PresentationFormat>
  <Paragraphs>189</Paragraphs>
  <Slides>22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24" baseType="lpstr">
      <vt:lpstr>Office Theme</vt:lpstr>
      <vt:lpstr>1_Office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User</cp:lastModifiedBy>
  <cp:revision>193</cp:revision>
  <dcterms:created xsi:type="dcterms:W3CDTF">2018-09-01T18:58:55Z</dcterms:created>
  <dcterms:modified xsi:type="dcterms:W3CDTF">2020-12-22T10:34:31Z</dcterms:modified>
</cp:coreProperties>
</file>